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92" r:id="rId3"/>
    <p:sldId id="293" r:id="rId4"/>
    <p:sldId id="294" r:id="rId5"/>
    <p:sldId id="299" r:id="rId6"/>
    <p:sldId id="296" r:id="rId7"/>
    <p:sldId id="298" r:id="rId8"/>
    <p:sldId id="300" r:id="rId9"/>
    <p:sldId id="303" r:id="rId10"/>
    <p:sldId id="311" r:id="rId11"/>
    <p:sldId id="301" r:id="rId12"/>
    <p:sldId id="312" r:id="rId13"/>
    <p:sldId id="284" r:id="rId14"/>
    <p:sldId id="307" r:id="rId15"/>
    <p:sldId id="285" r:id="rId16"/>
    <p:sldId id="286" r:id="rId17"/>
    <p:sldId id="288" r:id="rId18"/>
    <p:sldId id="289" r:id="rId19"/>
    <p:sldId id="304" r:id="rId20"/>
    <p:sldId id="306" r:id="rId21"/>
    <p:sldId id="291" r:id="rId22"/>
    <p:sldId id="308" r:id="rId23"/>
    <p:sldId id="290" r:id="rId24"/>
    <p:sldId id="310" r:id="rId25"/>
    <p:sldId id="28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ucida Sans" panose="020B0602030504020204" pitchFamily="34" charset="0"/>
      <p:regular r:id="rId30"/>
      <p:bold r:id="rId31"/>
      <p:italic r:id="rId32"/>
      <p:boldItalic r:id="rId33"/>
    </p:embeddedFont>
    <p:embeddedFont>
      <p:font typeface="나눔스퀘어OTF Light" panose="020B0600000101010101" pitchFamily="34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56" userDrawn="1">
          <p15:clr>
            <a:srgbClr val="A4A3A4"/>
          </p15:clr>
        </p15:guide>
        <p15:guide id="5" pos="892" userDrawn="1">
          <p15:clr>
            <a:srgbClr val="A4A3A4"/>
          </p15:clr>
        </p15:guide>
        <p15:guide id="6" pos="1345" userDrawn="1">
          <p15:clr>
            <a:srgbClr val="A4A3A4"/>
          </p15:clr>
        </p15:guide>
        <p15:guide id="7" pos="1481" userDrawn="1">
          <p15:clr>
            <a:srgbClr val="A4A3A4"/>
          </p15:clr>
        </p15:guide>
        <p15:guide id="8" pos="1980" userDrawn="1">
          <p15:clr>
            <a:srgbClr val="A4A3A4"/>
          </p15:clr>
        </p15:guide>
        <p15:guide id="9" pos="2116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2706" userDrawn="1">
          <p15:clr>
            <a:srgbClr val="A4A3A4"/>
          </p15:clr>
        </p15:guide>
        <p15:guide id="12" pos="3160" userDrawn="1">
          <p15:clr>
            <a:srgbClr val="A4A3A4"/>
          </p15:clr>
        </p15:guide>
        <p15:guide id="13" pos="3296" userDrawn="1">
          <p15:clr>
            <a:srgbClr val="A4A3A4"/>
          </p15:clr>
        </p15:guide>
        <p15:guide id="14" pos="3749" userDrawn="1">
          <p15:clr>
            <a:srgbClr val="A4A3A4"/>
          </p15:clr>
        </p15:guide>
        <p15:guide id="15" pos="3931" userDrawn="1">
          <p15:clr>
            <a:srgbClr val="A4A3A4"/>
          </p15:clr>
        </p15:guide>
        <p15:guide id="17" pos="4520" userDrawn="1">
          <p15:clr>
            <a:srgbClr val="A4A3A4"/>
          </p15:clr>
        </p15:guide>
        <p15:guide id="18" pos="4974" userDrawn="1">
          <p15:clr>
            <a:srgbClr val="A4A3A4"/>
          </p15:clr>
        </p15:guide>
        <p15:guide id="19" pos="5110" userDrawn="1">
          <p15:clr>
            <a:srgbClr val="A4A3A4"/>
          </p15:clr>
        </p15:guide>
        <p15:guide id="20" pos="5700" userDrawn="1">
          <p15:clr>
            <a:srgbClr val="A4A3A4"/>
          </p15:clr>
        </p15:guide>
        <p15:guide id="21" pos="4384" userDrawn="1">
          <p15:clr>
            <a:srgbClr val="A4A3A4"/>
          </p15:clr>
        </p15:guide>
        <p15:guide id="22" pos="6199" userDrawn="1">
          <p15:clr>
            <a:srgbClr val="A4A3A4"/>
          </p15:clr>
        </p15:guide>
        <p15:guide id="23" pos="6335" userDrawn="1">
          <p15:clr>
            <a:srgbClr val="A4A3A4"/>
          </p15:clr>
        </p15:guide>
        <p15:guide id="24" pos="6788" userDrawn="1">
          <p15:clr>
            <a:srgbClr val="A4A3A4"/>
          </p15:clr>
        </p15:guide>
        <p15:guide id="25" pos="6924" userDrawn="1">
          <p15:clr>
            <a:srgbClr val="A4A3A4"/>
          </p15:clr>
        </p15:guide>
        <p15:guide id="26" pos="7378" userDrawn="1">
          <p15:clr>
            <a:srgbClr val="A4A3A4"/>
          </p15:clr>
        </p15:guide>
        <p15:guide id="27" orient="horz" userDrawn="1">
          <p15:clr>
            <a:srgbClr val="A4A3A4"/>
          </p15:clr>
        </p15:guide>
        <p15:guide id="29" orient="horz" pos="572" userDrawn="1">
          <p15:clr>
            <a:srgbClr val="A4A3A4"/>
          </p15:clr>
        </p15:guide>
        <p15:guide id="30" orient="horz" pos="1071" userDrawn="1">
          <p15:clr>
            <a:srgbClr val="A4A3A4"/>
          </p15:clr>
        </p15:guide>
        <p15:guide id="31" orient="horz" pos="1207" userDrawn="1">
          <p15:clr>
            <a:srgbClr val="A4A3A4"/>
          </p15:clr>
        </p15:guide>
        <p15:guide id="32" orient="horz" pos="1752" userDrawn="1">
          <p15:clr>
            <a:srgbClr val="A4A3A4"/>
          </p15:clr>
        </p15:guide>
        <p15:guide id="33" orient="horz" pos="1888" userDrawn="1">
          <p15:clr>
            <a:srgbClr val="A4A3A4"/>
          </p15:clr>
        </p15:guide>
        <p15:guide id="34" orient="horz" pos="2432" userDrawn="1">
          <p15:clr>
            <a:srgbClr val="A4A3A4"/>
          </p15:clr>
        </p15:guide>
        <p15:guide id="35" orient="horz" pos="2568" userDrawn="1">
          <p15:clr>
            <a:srgbClr val="A4A3A4"/>
          </p15:clr>
        </p15:guide>
        <p15:guide id="36" orient="horz" pos="3113" userDrawn="1">
          <p15:clr>
            <a:srgbClr val="A4A3A4"/>
          </p15:clr>
        </p15:guide>
        <p15:guide id="37" orient="horz" pos="3249" userDrawn="1">
          <p15:clr>
            <a:srgbClr val="A4A3A4"/>
          </p15:clr>
        </p15:guide>
        <p15:guide id="38" orient="horz" pos="3744" userDrawn="1">
          <p15:clr>
            <a:srgbClr val="A4A3A4"/>
          </p15:clr>
        </p15:guide>
        <p15:guide id="39" pos="55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436" autoAdjust="0"/>
  </p:normalViewPr>
  <p:slideViewPr>
    <p:cSldViewPr showGuides="1">
      <p:cViewPr varScale="1">
        <p:scale>
          <a:sx n="104" d="100"/>
          <a:sy n="104" d="100"/>
        </p:scale>
        <p:origin x="126" y="378"/>
      </p:cViewPr>
      <p:guideLst>
        <p:guide/>
        <p:guide pos="288"/>
        <p:guide pos="756"/>
        <p:guide pos="892"/>
        <p:guide pos="1345"/>
        <p:guide pos="1481"/>
        <p:guide pos="1980"/>
        <p:guide pos="2116"/>
        <p:guide pos="2570"/>
        <p:guide pos="2706"/>
        <p:guide pos="3160"/>
        <p:guide pos="3296"/>
        <p:guide pos="3749"/>
        <p:guide pos="3931"/>
        <p:guide pos="4520"/>
        <p:guide pos="4974"/>
        <p:guide pos="5110"/>
        <p:guide pos="5700"/>
        <p:guide pos="4384"/>
        <p:guide pos="6199"/>
        <p:guide pos="6335"/>
        <p:guide pos="6788"/>
        <p:guide pos="6924"/>
        <p:guide pos="7378"/>
        <p:guide orient="horz"/>
        <p:guide orient="horz" pos="572"/>
        <p:guide orient="horz" pos="1071"/>
        <p:guide orient="horz" pos="1207"/>
        <p:guide orient="horz" pos="1752"/>
        <p:guide orient="horz" pos="1888"/>
        <p:guide orient="horz" pos="2432"/>
        <p:guide orient="horz" pos="2568"/>
        <p:guide orient="horz" pos="3113"/>
        <p:guide orient="horz" pos="3249"/>
        <p:guide orient="horz" pos="3744"/>
        <p:guide pos="55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487D3A-DD56-8535-F723-190533B9A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80E79-6B25-A795-1443-1989CC638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BE89-AB99-46AA-8316-023BBD7E877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A8AFAE-EE6A-5777-3A91-57DA07BBE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D6410C-84B8-5E6A-EF9B-9577D5B4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0EA5-4700-4215-B753-182AD0905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359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DBB95-147D-4FC5-8403-E3F560BA663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873C-EB02-4D67-9EAF-5DCDC322A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0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8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1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7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8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9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3A1A-5BE5-5159-C3FD-850CAE30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2" y="1545456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90FA-7E0A-DE7A-22B0-41CDE873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E617-7693-47B1-9116-2E2DE90536C4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2C8-4343-BDD6-4521-2AD5A278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9EE47-21CE-D8E5-A855-000532FE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94CDC86-1648-BE9E-E961-438DDE1B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62" y="3840163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09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A5DE-B2E0-DB9A-7486-620ADF2D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A68BE1-EB3A-B01F-76BD-B52A8968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97BA0-413F-9CCB-BF23-0F28411C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E9AE-3411-4475-B963-8130757F303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25E4E-BD09-C1EE-E6A8-18EE8678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349FE-929F-47B8-830C-4945AC07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B014-3E3A-6D72-8E6A-3E9D5EA53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611E4-D22F-5BAB-5A8C-0B42A3109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92D59-EA2F-FF5B-96B1-8D30A98A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FF2B-F9E1-48DA-BA88-A6FDABF51441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CFD8-4885-A959-C153-FED7C961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3FE40-C516-594E-0C7C-78D4DABE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7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512A4-1856-ECBA-6B71-460741A71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8" y="503238"/>
            <a:ext cx="11277600" cy="12334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noProof="0" dirty="0"/>
              <a:t>Lorem Ipsum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4526F-7FA4-BE80-368B-B01CB3268D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8" y="1736725"/>
            <a:ext cx="11277600" cy="4206875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 noProof="0" dirty="0"/>
              <a:t>Lorem ipsum is placeholder text commonly used in the graphic, print, and publishing industries for previewing layouts and visual mockups.</a:t>
            </a:r>
          </a:p>
          <a:p>
            <a:pPr lvl="1"/>
            <a:r>
              <a:rPr lang="en-US" altLang="ko-KR" noProof="0" dirty="0"/>
              <a:t>Lorem ipsum dolor sit </a:t>
            </a:r>
            <a:r>
              <a:rPr lang="en-US" altLang="ko-KR" noProof="0" dirty="0" err="1"/>
              <a:t>amet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consectetur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adipiscing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elit</a:t>
            </a:r>
            <a:r>
              <a:rPr lang="en-US" altLang="ko-KR" noProof="0" dirty="0"/>
              <a:t>, sed do </a:t>
            </a:r>
            <a:r>
              <a:rPr lang="en-US" altLang="ko-KR" noProof="0" dirty="0" err="1"/>
              <a:t>eiusmod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tempor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incididunt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labore et dolore magna </a:t>
            </a:r>
            <a:r>
              <a:rPr lang="en-US" altLang="ko-KR" noProof="0" dirty="0" err="1"/>
              <a:t>aliqua</a:t>
            </a:r>
            <a:r>
              <a:rPr lang="en-US" altLang="ko-KR" noProof="0" dirty="0"/>
              <a:t>.</a:t>
            </a:r>
          </a:p>
          <a:p>
            <a:pPr lvl="1"/>
            <a:r>
              <a:rPr lang="en-US" altLang="ko-KR" noProof="0" dirty="0"/>
              <a:t>Ut </a:t>
            </a:r>
            <a:r>
              <a:rPr lang="en-US" altLang="ko-KR" noProof="0" dirty="0" err="1"/>
              <a:t>enim</a:t>
            </a:r>
            <a:r>
              <a:rPr lang="en-US" altLang="ko-KR" noProof="0" dirty="0"/>
              <a:t> ad minim </a:t>
            </a:r>
            <a:r>
              <a:rPr lang="en-US" altLang="ko-KR" noProof="0" dirty="0" err="1"/>
              <a:t>veniam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quis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nostrud</a:t>
            </a:r>
            <a:r>
              <a:rPr lang="en-US" altLang="ko-KR" noProof="0" dirty="0"/>
              <a:t> exercitation </a:t>
            </a:r>
            <a:r>
              <a:rPr lang="en-US" altLang="ko-KR" noProof="0" dirty="0" err="1"/>
              <a:t>ullamco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laboris</a:t>
            </a:r>
            <a:r>
              <a:rPr lang="en-US" altLang="ko-KR" noProof="0" dirty="0"/>
              <a:t> nisi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aliquip</a:t>
            </a:r>
            <a:r>
              <a:rPr lang="en-US" altLang="ko-KR" noProof="0" dirty="0"/>
              <a:t> ex </a:t>
            </a:r>
            <a:r>
              <a:rPr lang="en-US" altLang="ko-KR" noProof="0" dirty="0" err="1"/>
              <a:t>ea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commodo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consequat</a:t>
            </a:r>
            <a:r>
              <a:rPr lang="en-US" altLang="ko-KR" noProof="0" dirty="0"/>
              <a:t>. </a:t>
            </a:r>
          </a:p>
          <a:p>
            <a:pPr lvl="2"/>
            <a:r>
              <a:rPr lang="en-US" altLang="ko-KR" noProof="0" dirty="0"/>
              <a:t>Check out our new font generator and level up your social bios.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617CE-7C63-626D-0153-FDB97A42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2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7B38732-BF91-4E5E-8C35-C803D92F4360}" type="datetime1">
              <a:rPr lang="en-US" altLang="ko-KR" smtClean="0"/>
              <a:pPr/>
              <a:t>11/28/2023</a:t>
            </a:fld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825CD-05C7-4227-9DC7-FF41658E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5613B-035E-671F-052F-7CA3460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8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6762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F61B4-B631-47C6-C8B0-7971078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3A15D-6B6B-E1F1-268E-615200768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C008-1497-42AF-997B-790E21C1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839C3EF-6FE4-455E-B283-40DB9E0E2D74}" type="datetime1">
              <a:rPr lang="en-US" altLang="ko-KR" smtClean="0"/>
              <a:pPr/>
              <a:t>11/28/2023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0EB5-B91C-88DA-3E45-7FF2B5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46D4B-6580-8B83-7C0F-736DD2D0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6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3410D-2EFD-40D6-4592-76183FD5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900B9-B9F1-9A7E-D685-2270B204A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14898-614F-0E6B-B575-0968D3A0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02A04-428D-565B-D19E-0C1A8CC6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3EE9-6574-4645-B3A6-EED0DF76D3AD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26325-85A6-A5D8-2AF4-78170952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1B9CD-DD85-D0C0-5F19-ECC63E1F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4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B036D-C9FD-55DB-CB16-E6396D75C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03680-86F8-6B76-8F6E-9CE15957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47DFE-8017-5876-2F17-21186F0C8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B1BBEA-F70C-6BD5-A3D9-CE5D79E31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71EC6-190F-08DB-86E3-E399310AC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0FCF-CA8A-FCDE-E90A-FFF6A2BA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30C1-A73A-4E62-AAE5-892A23B502D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ADA18-0E00-950A-D6E3-839168B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916D8B-07CA-4984-DE6B-80E59817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50BC8-49FB-44A5-9CBA-A6F9577C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4C7985-86AF-A0F2-3568-2640381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3D60-F7D5-419E-A51A-A752C99752C9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BCDD3C-560B-EBC0-1AF9-9121A2C0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778221-E001-2ADA-97DA-435CC3A4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4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F27F80-7B72-E0C1-9618-FA43AB5D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B802-75CA-49A4-BACE-E3AD045F829E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DBC9A-1920-BAEF-8CC1-FDDC2BE2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3532-DF9A-5287-202B-472C05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0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B415-604D-25C8-CF11-4B9BE040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1505D-3254-0842-0FE1-B6113E8D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A7AA4-BF92-6BE6-E4C4-6B9E4159C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20E35-D1D1-7183-F444-D5A53EC8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BAA8-933C-4178-8B5F-CBF7E400362B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86A1F-6544-C982-E7D7-E537FD2E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49B8-3657-B880-D8DE-DD9A9D02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4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3FC7-9293-DA82-B95B-A2EEFBC3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052BD-96FA-3CDB-A715-D74B400CE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947E9-A029-C180-A5A4-B4F7997D6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FF90C-6422-265F-AF44-480B50A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0D13-1371-4625-92CC-B6FA1C80BF06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2F87B-885A-A2AF-507F-590AF58F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E9187-7241-C138-98D6-AAA90876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3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34D49-B647-1293-7A14-CE9F307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829BB-BE8C-3ECC-9B77-ACC2AF5F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B1E23-94C6-738B-6E50-66F5E7875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2AD52-DBC4-466E-9EFA-E54053E52D78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9A39E-5886-083D-4F01-22258619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24320-AF2A-A0CB-6B58-582F4487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34A9E8-DC29-EEC9-3BCA-D49FD193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45456"/>
            <a:ext cx="7439025" cy="2387600"/>
          </a:xfrm>
        </p:spPr>
        <p:txBody>
          <a:bodyPr/>
          <a:lstStyle/>
          <a:p>
            <a:r>
              <a:rPr lang="en-US" altLang="ko-KR" dirty="0"/>
              <a:t>Internship Project:</a:t>
            </a:r>
            <a:br>
              <a:rPr lang="en-US" altLang="ko-KR" dirty="0"/>
            </a:br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856D393-0E00-D3C9-4CF6-CFB5413782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3840163"/>
            <a:ext cx="7439025" cy="1655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err="1">
                <a:latin typeface="+mn-ea"/>
              </a:rPr>
              <a:t>Subin</a:t>
            </a:r>
            <a:r>
              <a:rPr lang="en-US" altLang="ko-KR" sz="1400" dirty="0">
                <a:latin typeface="+mn-ea"/>
              </a:rPr>
              <a:t> Han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00BFEF-203E-5BC3-ED8F-E3342CBA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추가적인 이점</a:t>
            </a:r>
            <a:r>
              <a:rPr lang="en-US" altLang="ko-KR" dirty="0"/>
              <a:t>: </a:t>
            </a:r>
            <a:r>
              <a:rPr lang="ko-KR" altLang="en-US" dirty="0" err="1"/>
              <a:t>파티클들의</a:t>
            </a:r>
            <a:r>
              <a:rPr lang="ko-KR" altLang="en-US" dirty="0"/>
              <a:t> 상대적인 순서가 </a:t>
            </a:r>
            <a:r>
              <a:rPr lang="en-US" altLang="ko-KR" dirty="0"/>
              <a:t>(</a:t>
            </a:r>
            <a:r>
              <a:rPr lang="ko-KR" altLang="en-US" dirty="0"/>
              <a:t>거의</a:t>
            </a:r>
            <a:r>
              <a:rPr lang="en-US" altLang="ko-KR" dirty="0"/>
              <a:t>) </a:t>
            </a:r>
            <a:r>
              <a:rPr lang="ko-KR" altLang="en-US" dirty="0"/>
              <a:t>보존되므로 정렬이 </a:t>
            </a:r>
            <a:r>
              <a:rPr lang="ko-KR" altLang="en-US" dirty="0" err="1"/>
              <a:t>필요없다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fixed lifetime</a:t>
            </a:r>
            <a:r>
              <a:rPr lang="ko-KR" altLang="en-US" dirty="0"/>
              <a:t>이라면 완벽하게 순서를 보존할 수 있음</a:t>
            </a:r>
            <a:endParaRPr lang="en-US" altLang="ko-KR" dirty="0"/>
          </a:p>
          <a:p>
            <a:pPr lvl="1"/>
            <a:r>
              <a:rPr lang="en-US" altLang="ko-KR" dirty="0"/>
              <a:t>Ribbon Rendering </a:t>
            </a:r>
            <a:r>
              <a:rPr lang="ko-KR" altLang="en-US" dirty="0"/>
              <a:t>성능 증가하여 </a:t>
            </a:r>
            <a:r>
              <a:rPr lang="en-US" altLang="ko-KR" dirty="0"/>
              <a:t>10</a:t>
            </a:r>
            <a:r>
              <a:rPr lang="ko-KR" altLang="en-US" dirty="0"/>
              <a:t>만 개 이상의 </a:t>
            </a:r>
            <a:r>
              <a:rPr lang="ko-KR" altLang="en-US" dirty="0" err="1"/>
              <a:t>파티클도</a:t>
            </a:r>
            <a:r>
              <a:rPr lang="ko-KR" altLang="en-US" dirty="0"/>
              <a:t> </a:t>
            </a:r>
            <a:r>
              <a:rPr lang="en-US" altLang="ko-KR" dirty="0"/>
              <a:t>Ribbon Rendering</a:t>
            </a:r>
            <a:r>
              <a:rPr lang="ko-KR" altLang="en-US" dirty="0"/>
              <a:t>이 가능은 하게 되었음</a:t>
            </a:r>
            <a:r>
              <a:rPr lang="en-US" altLang="ko-KR" dirty="0"/>
              <a:t>! (</a:t>
            </a:r>
            <a:r>
              <a:rPr lang="ko-KR" altLang="en-US" dirty="0"/>
              <a:t>기존에는 </a:t>
            </a:r>
            <a:r>
              <a:rPr lang="en-US" altLang="ko-KR" dirty="0"/>
              <a:t>200ms+)</a:t>
            </a:r>
          </a:p>
          <a:p>
            <a:pPr lvl="1"/>
            <a:r>
              <a:rPr lang="ko-KR" altLang="en-US" dirty="0"/>
              <a:t>다만 </a:t>
            </a:r>
            <a:r>
              <a:rPr lang="en-US" altLang="ko-KR" dirty="0"/>
              <a:t>Sprite Rendering</a:t>
            </a:r>
            <a:r>
              <a:rPr lang="ko-KR" altLang="en-US" dirty="0"/>
              <a:t>의 경우 별다른 성능적 이점은 없었음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2417385" y="2876645"/>
            <a:ext cx="6032470" cy="2051311"/>
            <a:chOff x="292714" y="1347146"/>
            <a:chExt cx="9967826" cy="338951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70"/>
              <a:ext cx="1531503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11666" y="3113324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89" y="2211791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2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6" y="4406093"/>
              <a:ext cx="887859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expired</a:t>
              </a:r>
              <a:endParaRPr lang="ko-KR" altLang="en-US" sz="7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6" y="4196550"/>
              <a:ext cx="1422904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not expired yet</a:t>
              </a:r>
              <a:endParaRPr lang="ko-KR" altLang="en-US" sz="7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722217" y="4210225"/>
              <a:ext cx="2093036" cy="508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1) move in order </a:t>
              </a:r>
            </a:p>
            <a:p>
              <a:pPr algn="ctr"/>
              <a:r>
                <a:rPr lang="en-US" altLang="ko-KR" sz="700" dirty="0"/>
                <a:t>by using atomic operation</a:t>
              </a:r>
              <a:endParaRPr lang="ko-KR" altLang="en-US" sz="7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83267" y="3113324"/>
              <a:ext cx="1571235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2) move in parallel</a:t>
              </a:r>
              <a:endParaRPr lang="ko-KR" alt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700" b="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4" y="3939566"/>
              <a:ext cx="2003154" cy="427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29B361-4727-774B-3368-5AE3FDD8D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51902"/>
              </p:ext>
            </p:extLst>
          </p:nvPr>
        </p:nvGraphicFramePr>
        <p:xfrm>
          <a:off x="627834" y="5094694"/>
          <a:ext cx="10936328" cy="868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769">
                  <a:extLst>
                    <a:ext uri="{9D8B030D-6E8A-4147-A177-3AD203B41FA5}">
                      <a16:colId xmlns:a16="http://schemas.microsoft.com/office/drawing/2014/main" val="1211570031"/>
                    </a:ext>
                  </a:extLst>
                </a:gridCol>
                <a:gridCol w="1005375">
                  <a:extLst>
                    <a:ext uri="{9D8B030D-6E8A-4147-A177-3AD203B41FA5}">
                      <a16:colId xmlns:a16="http://schemas.microsoft.com/office/drawing/2014/main" val="164987089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1704381252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1864174063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285129325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77027512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77008684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242691532"/>
                    </a:ext>
                  </a:extLst>
                </a:gridCol>
                <a:gridCol w="1204124">
                  <a:extLst>
                    <a:ext uri="{9D8B030D-6E8A-4147-A177-3AD203B41FA5}">
                      <a16:colId xmlns:a16="http://schemas.microsoft.com/office/drawing/2014/main" val="702957462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008488226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39185483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14097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6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200" y="1736725"/>
            <a:ext cx="5184597" cy="4206875"/>
          </a:xfrm>
        </p:spPr>
        <p:txBody>
          <a:bodyPr/>
          <a:lstStyle/>
          <a:p>
            <a:r>
              <a:rPr lang="en-US" altLang="ko-KR" dirty="0"/>
              <a:t>112byte -&gt; 40byte</a:t>
            </a:r>
          </a:p>
          <a:p>
            <a:r>
              <a:rPr lang="ko-KR" altLang="en-US" dirty="0"/>
              <a:t>패킹 코드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1C4B-9770-C641-043F-B3FB242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2808"/>
            <a:ext cx="1765309" cy="3614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A5DAB-6345-F787-4AD9-4F51C0C0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573923"/>
            <a:ext cx="2917414" cy="2332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DF9E09-EC7A-256B-68DF-A13925A27AB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22509" y="3740148"/>
            <a:ext cx="70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E5BAC0-FA94-8C8C-3CED-B716AD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45" y="2492896"/>
            <a:ext cx="4218405" cy="222211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988B49-18AA-E0E5-2A7F-E15F4D7D65CD}"/>
              </a:ext>
            </a:extLst>
          </p:cNvPr>
          <p:cNvCxnSpPr>
            <a:cxnSpLocks/>
          </p:cNvCxnSpPr>
          <p:nvPr/>
        </p:nvCxnSpPr>
        <p:spPr>
          <a:xfrm>
            <a:off x="6312024" y="1700213"/>
            <a:ext cx="0" cy="4243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11277599" cy="4206875"/>
          </a:xfrm>
        </p:spPr>
        <p:txBody>
          <a:bodyPr/>
          <a:lstStyle/>
          <a:p>
            <a:r>
              <a:rPr lang="ko-KR" altLang="en-US" dirty="0"/>
              <a:t>데이터 크기에 비례해서 성능이 향상됨을 확인할 수 있었음</a:t>
            </a:r>
            <a:endParaRPr lang="en-US" altLang="ko-KR" dirty="0"/>
          </a:p>
          <a:p>
            <a:r>
              <a:rPr lang="ko-KR" altLang="en-US" dirty="0"/>
              <a:t>특이사항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Aligned </a:t>
            </a:r>
            <a:r>
              <a:rPr lang="ko-KR" altLang="en-US" dirty="0"/>
              <a:t>여부는 큰 영향을 미치지 않음</a:t>
            </a:r>
            <a:endParaRPr lang="en-US" altLang="ko-KR" dirty="0"/>
          </a:p>
          <a:p>
            <a:pPr lvl="1"/>
            <a:r>
              <a:rPr lang="en-US" altLang="ko-KR" dirty="0"/>
              <a:t>64 byte</a:t>
            </a:r>
            <a:r>
              <a:rPr lang="ko-KR" altLang="en-US" dirty="0"/>
              <a:t>일 때 데이터 크기가 더 작은 경우보다 </a:t>
            </a:r>
            <a:r>
              <a:rPr lang="en-US" altLang="ko-KR" dirty="0"/>
              <a:t>Simulation </a:t>
            </a:r>
            <a:r>
              <a:rPr lang="ko-KR" altLang="en-US" dirty="0"/>
              <a:t>성능이 좋았음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8CDBC2-66B2-4491-EA4D-6CB28EB5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04623"/>
              </p:ext>
            </p:extLst>
          </p:nvPr>
        </p:nvGraphicFramePr>
        <p:xfrm>
          <a:off x="2572297" y="3518704"/>
          <a:ext cx="7047399" cy="242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2424">
                  <a:extLst>
                    <a:ext uri="{9D8B030D-6E8A-4147-A177-3AD203B41FA5}">
                      <a16:colId xmlns:a16="http://schemas.microsoft.com/office/drawing/2014/main" val="3696296993"/>
                    </a:ext>
                  </a:extLst>
                </a:gridCol>
                <a:gridCol w="1653985">
                  <a:extLst>
                    <a:ext uri="{9D8B030D-6E8A-4147-A177-3AD203B41FA5}">
                      <a16:colId xmlns:a16="http://schemas.microsoft.com/office/drawing/2014/main" val="3970118878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571549845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261779483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Particle Data Size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44050"/>
                  </a:ext>
                </a:extLst>
              </a:tr>
              <a:tr h="292941">
                <a:tc rowSpan="7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112byte*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6903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80byte*</a:t>
                      </a: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4.613ms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1.584ms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99174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72byte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3.996ms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5549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64byte*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2.972ms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0.891ms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59008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48byte*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2.159ms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0.994ms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8177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44byte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2.040ms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1.040ms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83378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40byte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2752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5BE535F-A309-C7C6-6020-F91AE5A8DCB7}"/>
              </a:ext>
            </a:extLst>
          </p:cNvPr>
          <p:cNvSpPr txBox="1"/>
          <p:nvPr/>
        </p:nvSpPr>
        <p:spPr>
          <a:xfrm>
            <a:off x="9817103" y="405427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48-byte access</a:t>
            </a:r>
            <a:endParaRPr lang="ko-KR" altLang="en-US" sz="1100" dirty="0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3FAC54A9-1428-7408-F17F-72370F7480BD}"/>
              </a:ext>
            </a:extLst>
          </p:cNvPr>
          <p:cNvSpPr/>
          <p:nvPr/>
        </p:nvSpPr>
        <p:spPr>
          <a:xfrm>
            <a:off x="9619696" y="3717032"/>
            <a:ext cx="148712" cy="9361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D384-344C-CC08-A8F0-2467B6D554BE}"/>
              </a:ext>
            </a:extLst>
          </p:cNvPr>
          <p:cNvSpPr txBox="1"/>
          <p:nvPr/>
        </p:nvSpPr>
        <p:spPr>
          <a:xfrm>
            <a:off x="9821289" y="5167458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24-byte access</a:t>
            </a:r>
            <a:endParaRPr lang="ko-KR" altLang="en-US" sz="1100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3C3146F6-EE52-42FE-9DD9-C635951A5AE5}"/>
              </a:ext>
            </a:extLst>
          </p:cNvPr>
          <p:cNvSpPr/>
          <p:nvPr/>
        </p:nvSpPr>
        <p:spPr>
          <a:xfrm>
            <a:off x="9623882" y="4653222"/>
            <a:ext cx="144526" cy="129037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CD27-A7D8-3114-2B8B-8CA8CC69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23D9-BC4B-F53D-8226-AB6771CD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</a:p>
          <a:p>
            <a:pPr lvl="1"/>
            <a:r>
              <a:rPr lang="en-US" altLang="ko-KR" dirty="0"/>
              <a:t>Aggarwal, A., Chang, J.S. &amp; Yap, C.K. Minimum area circumscribing Polygons. The Visual Computer 1, 112–117 (1985). </a:t>
            </a:r>
          </a:p>
          <a:p>
            <a:pPr lvl="1"/>
            <a:r>
              <a:rPr lang="ko-KR" altLang="en-US" dirty="0"/>
              <a:t>주어진 </a:t>
            </a:r>
            <a:r>
              <a:rPr lang="en-US" altLang="ko-KR" dirty="0"/>
              <a:t>Convex hull</a:t>
            </a:r>
            <a:r>
              <a:rPr lang="ko-KR" altLang="en-US" dirty="0"/>
              <a:t>을 덮으면서 넓이가 가장 작은 최적의 </a:t>
            </a:r>
            <a:r>
              <a:rPr lang="en-US" altLang="ko-KR" dirty="0"/>
              <a:t>k-</a:t>
            </a:r>
            <a:r>
              <a:rPr lang="en-US" altLang="ko-KR" dirty="0" err="1"/>
              <a:t>gon</a:t>
            </a:r>
            <a:r>
              <a:rPr lang="ko-KR" altLang="en-US" dirty="0"/>
              <a:t>을 찾는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Quad</a:t>
            </a:r>
            <a:r>
              <a:rPr lang="ko-KR" altLang="en-US" dirty="0"/>
              <a:t>가 아닌 </a:t>
            </a:r>
            <a:r>
              <a:rPr lang="en-US" altLang="ko-KR" dirty="0"/>
              <a:t>K</a:t>
            </a:r>
            <a:r>
              <a:rPr lang="ko-KR" altLang="en-US" dirty="0"/>
              <a:t>개의 꼭짓점을 갖는 다각형으로 </a:t>
            </a:r>
            <a:r>
              <a:rPr lang="ko-KR" altLang="en-US" dirty="0" err="1"/>
              <a:t>파티클을</a:t>
            </a:r>
            <a:r>
              <a:rPr lang="ko-KR" altLang="en-US" dirty="0"/>
              <a:t> 렌더링하자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대부분의 픽셀이 기각되는 경우에 한해 </a:t>
            </a:r>
            <a:r>
              <a:rPr lang="en-US" altLang="ko-KR" dirty="0"/>
              <a:t>overdraw</a:t>
            </a:r>
            <a:r>
              <a:rPr lang="ko-KR" altLang="en-US" dirty="0"/>
              <a:t>를 방지할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0AEB7-4E39-88A4-73A7-0036198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F0A60-14C4-78C7-80B7-92E6161F194C}"/>
              </a:ext>
            </a:extLst>
          </p:cNvPr>
          <p:cNvGrpSpPr/>
          <p:nvPr/>
        </p:nvGrpSpPr>
        <p:grpSpPr>
          <a:xfrm>
            <a:off x="3691087" y="3860800"/>
            <a:ext cx="4821402" cy="2094282"/>
            <a:chOff x="2927648" y="3284984"/>
            <a:chExt cx="5846686" cy="2539637"/>
          </a:xfrm>
        </p:grpSpPr>
        <p:pic>
          <p:nvPicPr>
            <p:cNvPr id="6" name="그림 5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EE81B1E5-350D-97A5-F620-F207C85E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8" name="그림 7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5A06A25F-424F-37FD-C076-02778B79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6227916" y="3298908"/>
              <a:ext cx="2546418" cy="2525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36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86C9-F786-E24F-4F00-8E3296BF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Convex</a:t>
            </a:r>
            <a:r>
              <a:rPr lang="ko-KR" altLang="en-US" dirty="0"/>
              <a:t> </a:t>
            </a:r>
            <a:r>
              <a:rPr lang="en-US" altLang="ko-KR" dirty="0"/>
              <a:t>Hull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</p:spPr>
            <p:txBody>
              <a:bodyPr/>
              <a:lstStyle/>
              <a:p>
                <a:r>
                  <a:rPr lang="ko-KR" altLang="en-US" dirty="0"/>
                  <a:t>각 행을 기준으로 </a:t>
                </a:r>
                <a:r>
                  <a:rPr lang="en-US" altLang="ko-KR" dirty="0"/>
                  <a:t>alpha</a:t>
                </a:r>
                <a:r>
                  <a:rPr lang="ko-KR" altLang="en-US" dirty="0"/>
                  <a:t>가 있는 양쪽 끝의 점을 선별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텍스처에서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개의 점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Graham Scan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convex hull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  <a:blipFill>
                <a:blip r:embed="rId3"/>
                <a:stretch>
                  <a:fillRect l="-678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B16B3-4A97-B0D1-E5B2-51064FD5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433208-241B-83B0-ED4C-AC383624CD39}"/>
              </a:ext>
            </a:extLst>
          </p:cNvPr>
          <p:cNvGrpSpPr/>
          <p:nvPr/>
        </p:nvGrpSpPr>
        <p:grpSpPr>
          <a:xfrm>
            <a:off x="6495410" y="2742603"/>
            <a:ext cx="2262494" cy="1743645"/>
            <a:chOff x="8866038" y="1757363"/>
            <a:chExt cx="2702570" cy="2082800"/>
          </a:xfrm>
        </p:grpSpPr>
        <p:pic>
          <p:nvPicPr>
            <p:cNvPr id="5" name="그림 4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B30EBC00-7193-5C5E-B28E-6E4183F2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923" y="1757363"/>
              <a:ext cx="2082800" cy="2082800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A0E07B-5662-D218-CEAD-8B9C799D3223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04539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5D7B4D-EFBD-FDDD-5A7A-835D7096A364}"/>
                </a:ext>
              </a:extLst>
            </p:cNvPr>
            <p:cNvSpPr/>
            <p:nvPr/>
          </p:nvSpPr>
          <p:spPr>
            <a:xfrm>
              <a:off x="10444685" y="200640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5B83E3-FE80-0588-D24F-29BC5A920A8A}"/>
                </a:ext>
              </a:extLst>
            </p:cNvPr>
            <p:cNvSpPr/>
            <p:nvPr/>
          </p:nvSpPr>
          <p:spPr>
            <a:xfrm>
              <a:off x="10968546" y="200444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8C63664-2240-D8E7-6BA7-E68D3D5FCA9A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27993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4D0096-E88D-346A-1BD6-20F96799A6B3}"/>
                </a:ext>
              </a:extLst>
            </p:cNvPr>
            <p:cNvSpPr/>
            <p:nvPr/>
          </p:nvSpPr>
          <p:spPr>
            <a:xfrm>
              <a:off x="10194752" y="224094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FFA7251-F5A3-26A7-E358-2C08002BB581}"/>
                </a:ext>
              </a:extLst>
            </p:cNvPr>
            <p:cNvSpPr/>
            <p:nvPr/>
          </p:nvSpPr>
          <p:spPr>
            <a:xfrm>
              <a:off x="10746124" y="223898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ABA4B3-A5F3-1462-D291-CF673EFB0B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51446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0110309-681F-A551-6110-B203757D6B7A}"/>
                </a:ext>
              </a:extLst>
            </p:cNvPr>
            <p:cNvSpPr/>
            <p:nvPr/>
          </p:nvSpPr>
          <p:spPr>
            <a:xfrm>
              <a:off x="9991604" y="247547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1D966C-CBA3-53C7-7149-D143789F8C84}"/>
                </a:ext>
              </a:extLst>
            </p:cNvPr>
            <p:cNvSpPr/>
            <p:nvPr/>
          </p:nvSpPr>
          <p:spPr>
            <a:xfrm>
              <a:off x="10968546" y="247351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C31FBF-72A0-2662-801A-5D06224F4508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74900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F8B70FF-D0EB-9C26-597E-CC2A143ED7D1}"/>
                </a:ext>
              </a:extLst>
            </p:cNvPr>
            <p:cNvSpPr/>
            <p:nvPr/>
          </p:nvSpPr>
          <p:spPr>
            <a:xfrm>
              <a:off x="9727994" y="271001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F9770F-C919-95B3-9871-7318EC8D9E44}"/>
                </a:ext>
              </a:extLst>
            </p:cNvPr>
            <p:cNvSpPr/>
            <p:nvPr/>
          </p:nvSpPr>
          <p:spPr>
            <a:xfrm>
              <a:off x="10762600" y="270805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48313-0749-00AA-2805-13278F1C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60" y="1736686"/>
            <a:ext cx="1453298" cy="3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3C284A-E15B-5CD9-A19D-D22E2EE06A6B}"/>
              </a:ext>
            </a:extLst>
          </p:cNvPr>
          <p:cNvSpPr txBox="1"/>
          <p:nvPr/>
        </p:nvSpPr>
        <p:spPr>
          <a:xfrm>
            <a:off x="7054224" y="4465768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Point Selection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9EDE8-4404-2115-B4A9-C7B07E526CE9}"/>
              </a:ext>
            </a:extLst>
          </p:cNvPr>
          <p:cNvSpPr txBox="1"/>
          <p:nvPr/>
        </p:nvSpPr>
        <p:spPr>
          <a:xfrm>
            <a:off x="9448379" y="573325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Graham Scan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207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</p:spPr>
            <p:txBody>
              <a:bodyPr/>
              <a:lstStyle/>
              <a:p>
                <a:r>
                  <a:rPr lang="en-US" altLang="ko-KR" dirty="0"/>
                  <a:t>Lemma 1. (</a:t>
                </a:r>
                <a:r>
                  <a:rPr lang="en-US" altLang="ko-KR" dirty="0" err="1"/>
                  <a:t>DePano</a:t>
                </a:r>
                <a:r>
                  <a:rPr lang="en-US" altLang="ko-KR" dirty="0"/>
                  <a:t>) </a:t>
                </a:r>
              </a:p>
              <a:p>
                <a:pPr lvl="1"/>
                <a:r>
                  <a:rPr lang="en-US" altLang="ko-KR" dirty="0"/>
                  <a:t>For k &gt; 4, there exists a globally minimum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Q that has at least k- 1 edges flush with P. Furthermore, all the edges of this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are balanced.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flushed?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완전히 포함하고 양쪽으로 늘어난 경우</a:t>
                </a:r>
                <a:endParaRPr lang="en-US" altLang="ko-KR" dirty="0"/>
              </a:p>
              <a:p>
                <a:r>
                  <a:rPr lang="en-US" altLang="ko-KR" dirty="0"/>
                  <a:t>balanced?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vertex</a:t>
                </a:r>
                <a:r>
                  <a:rPr lang="ko-KR" altLang="en-US" dirty="0"/>
                  <a:t>에서 접하고 접하는 부분이 변의 중점인 경우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chain,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으로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쌍에 대해서 탐색하면 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  <a:blipFill>
                <a:blip r:embed="rId2"/>
                <a:stretch>
                  <a:fillRect l="-501" t="-1449" r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0C5A4-1FDA-550D-8B6A-5DF72D00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060848"/>
            <a:ext cx="2617780" cy="2794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/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/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4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</p:spPr>
            <p:txBody>
              <a:bodyPr/>
              <a:lstStyle/>
              <a:p>
                <a:r>
                  <a:rPr lang="en-US" altLang="ko-KR" dirty="0"/>
                  <a:t>Lemma 2. (Interspersing Lemma)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`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Lemma 3.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쌍에 대해서 최적인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 찾아졌다면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쌍에 대해서는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가 아닌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쌍에 대해서만 탐색해도 됨</a:t>
                </a:r>
                <a:r>
                  <a:rPr lang="en-US" altLang="ko-KR" dirty="0"/>
                  <a:t>!</a:t>
                </a:r>
              </a:p>
              <a:p>
                <a:pPr lvl="1"/>
                <a:r>
                  <a:rPr lang="ko-KR" altLang="en-US" dirty="0"/>
                  <a:t>이를 재귀적으로 이용해서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ko-KR" altLang="en-US" dirty="0"/>
                  <a:t> 시간으로 단축할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를 전부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/>
                  <a:t>로 시작해  반절로 </a:t>
                </a:r>
                <a:r>
                  <a:rPr lang="ko-KR" altLang="en-US" dirty="0" err="1"/>
                  <a:t>나누어가며</a:t>
                </a:r>
                <a:r>
                  <a:rPr lang="ko-KR" altLang="en-US" dirty="0"/>
                  <a:t>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  <a:blipFill>
                <a:blip r:embed="rId2"/>
                <a:stretch>
                  <a:fillRect l="-477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36952-E9CD-1770-AE62-807F55D5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96" y="1578324"/>
            <a:ext cx="3371850" cy="43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</p:spPr>
            <p:txBody>
              <a:bodyPr/>
              <a:lstStyle/>
              <a:p>
                <a:r>
                  <a:rPr lang="en-US" altLang="ko-KR" dirty="0"/>
                  <a:t>Balanced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직선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기준으로 점대칭 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ko-KR" altLang="en-US" dirty="0"/>
                  <a:t>과의 교점을 이용해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을 찾을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해</m:t>
                    </m:r>
                  </m:oMath>
                </a14:m>
                <a:r>
                  <a:rPr lang="ko-KR" altLang="en-US" dirty="0"/>
                  <a:t>당 교선이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지나가는 경우에 대한 예외처리가 필요함</a:t>
                </a:r>
                <a:r>
                  <a:rPr lang="en-US" altLang="ko-KR" dirty="0"/>
                  <a:t>!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양쪽의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와의 외적 결과의 부호를 이용해 이를 결정할 수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지나간다면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해당하는 방향 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flush</a:t>
                </a:r>
                <a:r>
                  <a:rPr lang="ko-KR" altLang="en-US" dirty="0"/>
                  <a:t>한 경우가 최적임</a:t>
                </a:r>
                <a:r>
                  <a:rPr lang="en-US" altLang="ko-KR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  <a:blipFill>
                <a:blip r:embed="rId3"/>
                <a:stretch>
                  <a:fillRect l="-491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AF5A25-6B08-7F03-1CF1-93AC6611902C}"/>
              </a:ext>
            </a:extLst>
          </p:cNvPr>
          <p:cNvGrpSpPr/>
          <p:nvPr/>
        </p:nvGrpSpPr>
        <p:grpSpPr>
          <a:xfrm>
            <a:off x="8059266" y="2010172"/>
            <a:ext cx="3177147" cy="3690024"/>
            <a:chOff x="6576053" y="1268760"/>
            <a:chExt cx="4363054" cy="5067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B0121F-54E7-7906-8849-D194E143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721" y="1268760"/>
              <a:ext cx="3744441" cy="399723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33FF4E-3601-52B9-DFCC-5133F6931736}"/>
                </a:ext>
              </a:extLst>
            </p:cNvPr>
            <p:cNvSpPr/>
            <p:nvPr/>
          </p:nvSpPr>
          <p:spPr>
            <a:xfrm>
              <a:off x="9127202" y="2272951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57A95B4-E5FA-C709-0F81-BB0FC42794FC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43" y="2349838"/>
              <a:ext cx="1722664" cy="1645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/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/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blipFill>
                  <a:blip r:embed="rId6"/>
                  <a:stretch>
                    <a:fillRect l="-4167" t="-26667" r="-79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C02CE2-E9C5-C747-9BB8-0F7240985DA9}"/>
                </a:ext>
              </a:extLst>
            </p:cNvPr>
            <p:cNvSpPr/>
            <p:nvPr/>
          </p:nvSpPr>
          <p:spPr>
            <a:xfrm>
              <a:off x="7745097" y="2753294"/>
              <a:ext cx="107092" cy="1070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9CD52AF-7C75-BE7B-37CA-ED6DD63C1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8950" y="2838418"/>
              <a:ext cx="554200" cy="3497714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/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blipFill>
                  <a:blip r:embed="rId7"/>
                  <a:stretch>
                    <a:fillRect l="-6452" r="-32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/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blipFill>
                  <a:blip r:embed="rId8"/>
                  <a:stretch>
                    <a:fillRect l="-26087" r="-13043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F8EA29-6DF5-B21C-5862-4289F4145463}"/>
                </a:ext>
              </a:extLst>
            </p:cNvPr>
            <p:cNvSpPr/>
            <p:nvPr/>
          </p:nvSpPr>
          <p:spPr>
            <a:xfrm>
              <a:off x="8862952" y="4151037"/>
              <a:ext cx="107092" cy="1070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/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blipFill>
                  <a:blip r:embed="rId9"/>
                  <a:stretch>
                    <a:fillRect l="-26087" r="-17391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D1E8E0-5A72-5AA2-4D05-7FD14512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768" y="2314140"/>
              <a:ext cx="557980" cy="386251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/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95F6256-3238-DF49-8507-0CD4068B5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6053" y="4062505"/>
              <a:ext cx="2048486" cy="20334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82E089-4DE1-2E7E-1449-EE715E1AC0CC}"/>
                </a:ext>
              </a:extLst>
            </p:cNvPr>
            <p:cNvSpPr/>
            <p:nvPr/>
          </p:nvSpPr>
          <p:spPr>
            <a:xfrm>
              <a:off x="8579727" y="6059135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E4EE4B-CE12-324B-B84D-4AE63E362650}"/>
                </a:ext>
              </a:extLst>
            </p:cNvPr>
            <p:cNvSpPr/>
            <p:nvPr/>
          </p:nvSpPr>
          <p:spPr>
            <a:xfrm>
              <a:off x="7413732" y="4900821"/>
              <a:ext cx="107092" cy="107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/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01FC0AB3-6088-6E96-9DE1-334005CCD517}"/>
              </a:ext>
            </a:extLst>
          </p:cNvPr>
          <p:cNvSpPr/>
          <p:nvPr/>
        </p:nvSpPr>
        <p:spPr>
          <a:xfrm>
            <a:off x="10774026" y="3571738"/>
            <a:ext cx="77984" cy="77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</p:spPr>
            <p:txBody>
              <a:bodyPr/>
              <a:lstStyle/>
              <a:p>
                <a:r>
                  <a:rPr lang="en-US" altLang="ko-KR" dirty="0"/>
                  <a:t>Flushed chain </a:t>
                </a:r>
                <a:r>
                  <a:rPr lang="ko-KR" altLang="en-US" dirty="0"/>
                  <a:t>탐색 </a:t>
                </a:r>
                <a:r>
                  <a:rPr lang="en-US" altLang="ko-KR" dirty="0"/>
                  <a:t>&amp; </a:t>
                </a:r>
                <a:r>
                  <a:rPr lang="ko-KR" altLang="en-US" dirty="0"/>
                  <a:t>넓이 계산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이며 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존재한다고 가정하고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부터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ko-KR" altLang="en-US" dirty="0"/>
                  <a:t>까지 늘려가며 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있고 이것이 최적일 때</a:t>
                </a:r>
                <a:r>
                  <a:rPr lang="en-US" altLang="ko-KR" dirty="0"/>
                  <a:t>, </a:t>
                </a:r>
                <a:r>
                  <a:rPr lang="ko-KR" altLang="en-US" b="1" dirty="0"/>
                  <a:t>가운데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flushed edge.</a:t>
                </a:r>
              </a:p>
              <a:p>
                <a:pPr lvl="1"/>
                <a:r>
                  <a:rPr lang="ko-KR" altLang="en-US" dirty="0"/>
                  <a:t>이전에 계산되었던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이용해서 최적의 넓이를 바로 계산할 수 있음</a:t>
                </a:r>
                <a:r>
                  <a:rPr lang="en-US" altLang="ko-KR" dirty="0"/>
                  <a:t>!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  <a:blipFill>
                <a:blip r:embed="rId3"/>
                <a:stretch>
                  <a:fillRect l="-325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sp>
        <p:nvSpPr>
          <p:cNvPr id="7" name="십이각형 6">
            <a:extLst>
              <a:ext uri="{FF2B5EF4-FFF2-40B4-BE49-F238E27FC236}">
                <a16:creationId xmlns:a16="http://schemas.microsoft.com/office/drawing/2014/main" id="{B0862710-9925-2191-30C7-B3CFB82C1483}"/>
              </a:ext>
            </a:extLst>
          </p:cNvPr>
          <p:cNvSpPr/>
          <p:nvPr/>
        </p:nvSpPr>
        <p:spPr>
          <a:xfrm>
            <a:off x="5019888" y="3717032"/>
            <a:ext cx="2129938" cy="2095183"/>
          </a:xfrm>
          <a:prstGeom prst="dodec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64BFC2-091A-7A08-DF44-7A5678DA896D}"/>
              </a:ext>
            </a:extLst>
          </p:cNvPr>
          <p:cNvCxnSpPr>
            <a:stCxn id="7" idx="7"/>
            <a:endCxn id="7" idx="6"/>
          </p:cNvCxnSpPr>
          <p:nvPr/>
        </p:nvCxnSpPr>
        <p:spPr>
          <a:xfrm>
            <a:off x="5019888" y="5045339"/>
            <a:ext cx="285372" cy="48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/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A1F5E2-BC5D-A28C-80AA-A2DE8FB57814}"/>
              </a:ext>
            </a:extLst>
          </p:cNvPr>
          <p:cNvCxnSpPr>
            <a:cxnSpLocks/>
            <a:stCxn id="7" idx="5"/>
            <a:endCxn id="7" idx="4"/>
          </p:cNvCxnSpPr>
          <p:nvPr/>
        </p:nvCxnSpPr>
        <p:spPr>
          <a:xfrm>
            <a:off x="5799485" y="5812215"/>
            <a:ext cx="5707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/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F4F5E-CE08-831C-9A8C-DFA0F83B0E9C}"/>
              </a:ext>
            </a:extLst>
          </p:cNvPr>
          <p:cNvCxnSpPr>
            <a:cxnSpLocks/>
          </p:cNvCxnSpPr>
          <p:nvPr/>
        </p:nvCxnSpPr>
        <p:spPr>
          <a:xfrm flipV="1">
            <a:off x="6697505" y="4749573"/>
            <a:ext cx="625933" cy="106634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2330C6-94F9-1179-2A25-CFA1C1E11DF3}"/>
              </a:ext>
            </a:extLst>
          </p:cNvPr>
          <p:cNvCxnSpPr>
            <a:cxnSpLocks/>
          </p:cNvCxnSpPr>
          <p:nvPr/>
        </p:nvCxnSpPr>
        <p:spPr>
          <a:xfrm>
            <a:off x="6698639" y="3715265"/>
            <a:ext cx="608323" cy="103634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55C386-6FF4-4470-5FEB-D6C21B1AB94F}"/>
              </a:ext>
            </a:extLst>
          </p:cNvPr>
          <p:cNvCxnSpPr>
            <a:cxnSpLocks/>
          </p:cNvCxnSpPr>
          <p:nvPr/>
        </p:nvCxnSpPr>
        <p:spPr>
          <a:xfrm>
            <a:off x="5461686" y="3717032"/>
            <a:ext cx="125215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2CD228-FC74-7B57-63DF-7D404D2B3633}"/>
              </a:ext>
            </a:extLst>
          </p:cNvPr>
          <p:cNvCxnSpPr>
            <a:cxnSpLocks/>
          </p:cNvCxnSpPr>
          <p:nvPr/>
        </p:nvCxnSpPr>
        <p:spPr>
          <a:xfrm flipV="1">
            <a:off x="4885038" y="3731741"/>
            <a:ext cx="576366" cy="98189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5E203E8B-35EC-116A-3DF6-965FAFCBD6D8}"/>
              </a:ext>
            </a:extLst>
          </p:cNvPr>
          <p:cNvSpPr/>
          <p:nvPr/>
        </p:nvSpPr>
        <p:spPr>
          <a:xfrm>
            <a:off x="5393000" y="3643134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C65E7A4-478D-371A-A7F7-1E819C268121}"/>
              </a:ext>
            </a:extLst>
          </p:cNvPr>
          <p:cNvSpPr/>
          <p:nvPr/>
        </p:nvSpPr>
        <p:spPr>
          <a:xfrm>
            <a:off x="6624215" y="3640152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B9BF5EF-64EB-EDAE-EB0D-2154994FE903}"/>
              </a:ext>
            </a:extLst>
          </p:cNvPr>
          <p:cNvSpPr/>
          <p:nvPr/>
        </p:nvSpPr>
        <p:spPr>
          <a:xfrm>
            <a:off x="7235548" y="4683890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/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/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/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F4CD802-1A7F-2A63-739E-8F40151C2A23}"/>
                  </a:ext>
                </a:extLst>
              </p:cNvPr>
              <p:cNvSpPr txBox="1"/>
              <p:nvPr/>
            </p:nvSpPr>
            <p:spPr>
              <a:xfrm>
                <a:off x="8506303" y="3873230"/>
                <a:ext cx="213423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already computed: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ko-KR" altLang="en-US" sz="1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F4CD802-1A7F-2A63-739E-8F40151C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03" y="3873230"/>
                <a:ext cx="2134239" cy="307777"/>
              </a:xfrm>
              <a:prstGeom prst="rect">
                <a:avLst/>
              </a:prstGeom>
              <a:blipFill>
                <a:blip r:embed="rId9"/>
                <a:stretch>
                  <a:fillRect l="-857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31867D69-AE16-EE93-4E48-09E9D6B13717}"/>
              </a:ext>
            </a:extLst>
          </p:cNvPr>
          <p:cNvCxnSpPr>
            <a:cxnSpLocks/>
            <a:stCxn id="60" idx="3"/>
            <a:endCxn id="62" idx="0"/>
          </p:cNvCxnSpPr>
          <p:nvPr/>
        </p:nvCxnSpPr>
        <p:spPr>
          <a:xfrm>
            <a:off x="6850390" y="3460391"/>
            <a:ext cx="2723033" cy="412839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EC848AA5-FECB-AB6A-3419-CE9B180349B8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8275827" y="4181007"/>
            <a:ext cx="1297596" cy="12693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8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Quad</a:t>
            </a:r>
            <a:r>
              <a:rPr lang="ko-KR" altLang="en-US" dirty="0"/>
              <a:t>로 렌더링 시 반절 이상의 픽셀이 기각되는 텍스처를 선정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6" name="그림 5" descr="천체, 천문학 이벤트, 월광, 우주이(가) 표시된 사진&#10;&#10;자동 생성된 설명">
            <a:extLst>
              <a:ext uri="{FF2B5EF4-FFF2-40B4-BE49-F238E27FC236}">
                <a16:creationId xmlns:a16="http://schemas.microsoft.com/office/drawing/2014/main" id="{1F7DACCF-B1BD-0091-B286-425DB69E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9" y="4007006"/>
            <a:ext cx="1727100" cy="1727100"/>
          </a:xfrm>
          <a:prstGeom prst="rect">
            <a:avLst/>
          </a:prstGeom>
        </p:spPr>
      </p:pic>
      <p:pic>
        <p:nvPicPr>
          <p:cNvPr id="8" name="그림 7" descr="스크린샷, 달, 천체, 텍스트이(가) 표시된 사진&#10;&#10;자동 생성된 설명">
            <a:extLst>
              <a:ext uri="{FF2B5EF4-FFF2-40B4-BE49-F238E27FC236}">
                <a16:creationId xmlns:a16="http://schemas.microsoft.com/office/drawing/2014/main" id="{4801D4CC-1713-88B3-3421-3EA124A8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4003620"/>
            <a:ext cx="2864252" cy="1730486"/>
          </a:xfrm>
          <a:prstGeom prst="rect">
            <a:avLst/>
          </a:prstGeom>
        </p:spPr>
      </p:pic>
      <p:pic>
        <p:nvPicPr>
          <p:cNvPr id="10" name="그림 9" descr="스크린샷, 블랙, 우주이(가) 표시된 사진&#10;&#10;자동 생성된 설명">
            <a:extLst>
              <a:ext uri="{FF2B5EF4-FFF2-40B4-BE49-F238E27FC236}">
                <a16:creationId xmlns:a16="http://schemas.microsoft.com/office/drawing/2014/main" id="{CD4E3C8F-A665-9F3A-240A-34219F45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92" y="3991247"/>
            <a:ext cx="2864254" cy="173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2CF23-EA72-29D8-4636-0A1E540EE09E}"/>
              </a:ext>
            </a:extLst>
          </p:cNvPr>
          <p:cNvSpPr txBox="1"/>
          <p:nvPr/>
        </p:nvSpPr>
        <p:spPr>
          <a:xfrm>
            <a:off x="5908156" y="5715025"/>
            <a:ext cx="76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Texture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01B3-8438-9A86-D2DF-EB73BF771979}"/>
              </a:ext>
            </a:extLst>
          </p:cNvPr>
          <p:cNvSpPr txBox="1"/>
          <p:nvPr/>
        </p:nvSpPr>
        <p:spPr>
          <a:xfrm>
            <a:off x="3284007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0BB53-98B4-89EE-B25E-875BFB0B0E04}"/>
              </a:ext>
            </a:extLst>
          </p:cNvPr>
          <p:cNvSpPr txBox="1"/>
          <p:nvPr/>
        </p:nvSpPr>
        <p:spPr>
          <a:xfrm>
            <a:off x="8686065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398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DE5DD-9146-7A9E-F089-A6B1D2EF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34852-0F1D-420E-CEEE-564FAABE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5638802" cy="4206875"/>
          </a:xfrm>
        </p:spPr>
        <p:txBody>
          <a:bodyPr/>
          <a:lstStyle/>
          <a:p>
            <a:r>
              <a:rPr lang="ko-KR" altLang="en-US" dirty="0"/>
              <a:t>선정 동기</a:t>
            </a:r>
            <a:endParaRPr lang="en-US" altLang="ko-KR" dirty="0"/>
          </a:p>
          <a:p>
            <a:pPr lvl="1"/>
            <a:r>
              <a:rPr lang="ko-KR" altLang="en-US" dirty="0"/>
              <a:t>내 의지와 무관하게 선택된 문제를 해결하는 것이 가장 도전적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유저가 원하는 효과를 만들기 위해 유연한 </a:t>
            </a:r>
            <a:r>
              <a:rPr lang="en-US" altLang="ko-KR" dirty="0"/>
              <a:t>Control</a:t>
            </a:r>
            <a:r>
              <a:rPr lang="ko-KR" altLang="en-US" dirty="0"/>
              <a:t>을 제공하는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필자는 예술가가 아니므로</a:t>
            </a:r>
            <a:r>
              <a:rPr lang="en-US" altLang="ko-KR" dirty="0"/>
              <a:t>, </a:t>
            </a:r>
            <a:r>
              <a:rPr lang="ko-KR" altLang="en-US" dirty="0"/>
              <a:t>심미적인 효과를 구현하는 것보다는 내부의 기술적인 구현에 집중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6592E-0ED8-0EC7-31E3-009E358B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</a:t>
            </a:fld>
            <a:endParaRPr lang="en-US" altLang="ko-KR" dirty="0"/>
          </a:p>
        </p:txBody>
      </p:sp>
      <p:pic>
        <p:nvPicPr>
          <p:cNvPr id="2050" name="Picture 2" descr="Particle System Overview - Valve Developer Community">
            <a:extLst>
              <a:ext uri="{FF2B5EF4-FFF2-40B4-BE49-F238E27FC236}">
                <a16:creationId xmlns:a16="http://schemas.microsoft.com/office/drawing/2014/main" id="{C4F9262D-2EF3-0356-CF5E-8F46C77E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26" y="2585101"/>
            <a:ext cx="5410572" cy="27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pPr lvl="1"/>
            <a:r>
              <a:rPr lang="ko-KR" altLang="en-US" dirty="0"/>
              <a:t>렌더링 시 실질적으로 기각되는 픽셀이 많을 때 유용할 수 있으나</a:t>
            </a:r>
            <a:r>
              <a:rPr lang="en-US" altLang="ko-KR" dirty="0"/>
              <a:t>, quad</a:t>
            </a:r>
            <a:r>
              <a:rPr lang="ko-KR" altLang="en-US" dirty="0"/>
              <a:t>가 아닌 </a:t>
            </a:r>
            <a:r>
              <a:rPr lang="en-US" altLang="ko-KR" dirty="0"/>
              <a:t>n-</a:t>
            </a:r>
            <a:r>
              <a:rPr lang="en-US" altLang="ko-KR" dirty="0" err="1"/>
              <a:t>gon</a:t>
            </a:r>
            <a:r>
              <a:rPr lang="ko-KR" altLang="en-US" dirty="0"/>
              <a:t>을 생성하는 데 드는 비용을 적절히 고려해야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</a:t>
            </a:r>
            <a:r>
              <a:rPr lang="en-US" altLang="ko-KR" dirty="0"/>
              <a:t>bounding</a:t>
            </a:r>
            <a:r>
              <a:rPr lang="ko-KR" altLang="en-US" dirty="0"/>
              <a:t>이 필요 없도록 텍스처 및 </a:t>
            </a:r>
            <a:r>
              <a:rPr lang="ko-KR" altLang="en-US" dirty="0" err="1"/>
              <a:t>파티클</a:t>
            </a:r>
            <a:r>
              <a:rPr lang="ko-KR" altLang="en-US" dirty="0"/>
              <a:t> 효과와 관련한 아티스트의 지원을 받는 것이 가장 좋은 방법이며</a:t>
            </a:r>
            <a:r>
              <a:rPr lang="en-US" altLang="ko-KR" dirty="0"/>
              <a:t>, </a:t>
            </a:r>
            <a:r>
              <a:rPr lang="ko-KR" altLang="en-US" dirty="0"/>
              <a:t>이는 최후의 수단으로 고려되어야 할 것임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FCF95-16BE-8942-9432-1906D9EA3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298317"/>
              </p:ext>
            </p:extLst>
          </p:nvPr>
        </p:nvGraphicFramePr>
        <p:xfrm>
          <a:off x="2479155" y="2763451"/>
          <a:ext cx="7233690" cy="146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269">
                  <a:extLst>
                    <a:ext uri="{9D8B030D-6E8A-4147-A177-3AD203B41FA5}">
                      <a16:colId xmlns:a16="http://schemas.microsoft.com/office/drawing/2014/main" val="2871656262"/>
                    </a:ext>
                  </a:extLst>
                </a:gridCol>
                <a:gridCol w="1571269">
                  <a:extLst>
                    <a:ext uri="{9D8B030D-6E8A-4147-A177-3AD203B41FA5}">
                      <a16:colId xmlns:a16="http://schemas.microsoft.com/office/drawing/2014/main" val="2929870750"/>
                    </a:ext>
                  </a:extLst>
                </a:gridCol>
                <a:gridCol w="2243105">
                  <a:extLst>
                    <a:ext uri="{9D8B030D-6E8A-4147-A177-3AD203B41FA5}">
                      <a16:colId xmlns:a16="http://schemas.microsoft.com/office/drawing/2014/main" val="4209300920"/>
                    </a:ext>
                  </a:extLst>
                </a:gridCol>
                <a:gridCol w="1848047">
                  <a:extLst>
                    <a:ext uri="{9D8B030D-6E8A-4147-A177-3AD203B41FA5}">
                      <a16:colId xmlns:a16="http://schemas.microsoft.com/office/drawing/2014/main" val="46069492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Case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Bounding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11252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3,500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20.67ms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92235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16.54ms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713283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7.41ms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74367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9.78ms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188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21</a:t>
            </a:fld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9D745-D705-B152-4C2A-EB65C1FF2A25}"/>
              </a:ext>
            </a:extLst>
          </p:cNvPr>
          <p:cNvGrpSpPr/>
          <p:nvPr/>
        </p:nvGrpSpPr>
        <p:grpSpPr>
          <a:xfrm>
            <a:off x="2356955" y="3223573"/>
            <a:ext cx="7478091" cy="2689795"/>
            <a:chOff x="2182157" y="3223573"/>
            <a:chExt cx="7478091" cy="26897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2099E5-E95A-3650-3FDF-521571E31648}"/>
                </a:ext>
              </a:extLst>
            </p:cNvPr>
            <p:cNvGrpSpPr/>
            <p:nvPr/>
          </p:nvGrpSpPr>
          <p:grpSpPr>
            <a:xfrm>
              <a:off x="4961683" y="3403751"/>
              <a:ext cx="2054174" cy="1812855"/>
              <a:chOff x="5648806" y="1347146"/>
              <a:chExt cx="758028" cy="29976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F266BB-0CE1-0A78-2094-89622955DC15}"/>
                  </a:ext>
                </a:extLst>
              </p:cNvPr>
              <p:cNvSpPr/>
              <p:nvPr/>
            </p:nvSpPr>
            <p:spPr>
              <a:xfrm>
                <a:off x="5710989" y="2728565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Particles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2F6958E-742C-CC49-5A4D-A80D8BCDBE3C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2997629"/>
                <a:chOff x="3946357" y="1138989"/>
                <a:chExt cx="1018673" cy="2139863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EAB73C-626D-D56C-0938-1155E4AD8237}"/>
                    </a:ext>
                  </a:extLst>
                </p:cNvPr>
                <p:cNvSpPr/>
                <p:nvPr/>
              </p:nvSpPr>
              <p:spPr>
                <a:xfrm>
                  <a:off x="3978443" y="1219200"/>
                  <a:ext cx="954504" cy="2059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09A7E7A-371E-75CF-C2D6-9BB660B04964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57788B-A80A-4B35-63A6-0564B72109C2}"/>
                </a:ext>
              </a:extLst>
            </p:cNvPr>
            <p:cNvSpPr/>
            <p:nvPr/>
          </p:nvSpPr>
          <p:spPr>
            <a:xfrm>
              <a:off x="2182157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2F6E8-55E2-1776-9CD2-D4AB14B9F0B8}"/>
                </a:ext>
              </a:extLst>
            </p:cNvPr>
            <p:cNvSpPr/>
            <p:nvPr/>
          </p:nvSpPr>
          <p:spPr>
            <a:xfrm>
              <a:off x="2182157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82FE13-338F-9C47-EE4C-2FD574A60D37}"/>
                </a:ext>
              </a:extLst>
            </p:cNvPr>
            <p:cNvSpPr/>
            <p:nvPr/>
          </p:nvSpPr>
          <p:spPr>
            <a:xfrm>
              <a:off x="2182157" y="4135149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676426-5A0D-2693-D98E-FB0B8B167F95}"/>
                </a:ext>
              </a:extLst>
            </p:cNvPr>
            <p:cNvSpPr/>
            <p:nvPr/>
          </p:nvSpPr>
          <p:spPr>
            <a:xfrm>
              <a:off x="2182157" y="4590937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199B5B-88D9-14B2-76EA-F17D458BE1E1}"/>
                </a:ext>
              </a:extLst>
            </p:cNvPr>
            <p:cNvSpPr/>
            <p:nvPr/>
          </p:nvSpPr>
          <p:spPr>
            <a:xfrm>
              <a:off x="2182157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C3040F-9304-0124-1CF1-608ACF2EDB05}"/>
                </a:ext>
              </a:extLst>
            </p:cNvPr>
            <p:cNvSpPr/>
            <p:nvPr/>
          </p:nvSpPr>
          <p:spPr>
            <a:xfrm>
              <a:off x="2182157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FADD53-6050-1D9C-5748-DB9A6559FBB9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3262277" y="4344155"/>
              <a:ext cx="1764108" cy="452209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2126C-9CE1-2848-FF62-BAA927165300}"/>
                </a:ext>
              </a:extLst>
            </p:cNvPr>
            <p:cNvSpPr txBox="1"/>
            <p:nvPr/>
          </p:nvSpPr>
          <p:spPr>
            <a:xfrm>
              <a:off x="3910323" y="3458032"/>
              <a:ext cx="894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read-write</a:t>
              </a:r>
              <a:endParaRPr lang="ko-KR" altLang="en-US" sz="1200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0B60A95-89BB-D9C5-2D06-5A7ACFD16C0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3262277" y="4340576"/>
              <a:ext cx="1764108" cy="3579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B83D74-489D-7EFE-5CD6-C5A46FA174FF}"/>
                </a:ext>
              </a:extLst>
            </p:cNvPr>
            <p:cNvSpPr/>
            <p:nvPr/>
          </p:nvSpPr>
          <p:spPr>
            <a:xfrm>
              <a:off x="8580128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CD1510-2FBC-FE64-54D2-9B90DC545049}"/>
                </a:ext>
              </a:extLst>
            </p:cNvPr>
            <p:cNvSpPr/>
            <p:nvPr/>
          </p:nvSpPr>
          <p:spPr>
            <a:xfrm>
              <a:off x="8580128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2C297-8421-33B0-7151-0FD84BBBAE31}"/>
                </a:ext>
              </a:extLst>
            </p:cNvPr>
            <p:cNvSpPr/>
            <p:nvPr/>
          </p:nvSpPr>
          <p:spPr>
            <a:xfrm>
              <a:off x="8580128" y="4135148"/>
              <a:ext cx="1080120" cy="8666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649D58-6C0D-1A93-5767-00DB59D92DA0}"/>
                </a:ext>
              </a:extLst>
            </p:cNvPr>
            <p:cNvSpPr/>
            <p:nvPr/>
          </p:nvSpPr>
          <p:spPr>
            <a:xfrm>
              <a:off x="8580128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0C06F0-7616-A647-EE7E-DCF7B63C5A96}"/>
                </a:ext>
              </a:extLst>
            </p:cNvPr>
            <p:cNvSpPr/>
            <p:nvPr/>
          </p:nvSpPr>
          <p:spPr>
            <a:xfrm>
              <a:off x="8580128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518170-6B8B-817D-883C-DD4128C4FBF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951161" y="4344155"/>
              <a:ext cx="1628967" cy="0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2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해석 시 주의 사항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위 경우 </a:t>
            </a:r>
            <a:r>
              <a:rPr lang="en-US" altLang="ko-KR" dirty="0"/>
              <a:t>Simulation</a:t>
            </a:r>
            <a:r>
              <a:rPr lang="ko-KR" altLang="en-US" dirty="0"/>
              <a:t>에서 단순한 연산</a:t>
            </a:r>
            <a:r>
              <a:rPr lang="en-US" altLang="ko-KR" dirty="0"/>
              <a:t>(Emission</a:t>
            </a:r>
            <a:r>
              <a:rPr lang="ko-KR" altLang="en-US" dirty="0"/>
              <a:t> 시 정의된 속도와 가속도를 기반으로 위치를 조정</a:t>
            </a:r>
            <a:r>
              <a:rPr lang="en-US" altLang="ko-KR" dirty="0"/>
              <a:t>)</a:t>
            </a:r>
            <a:r>
              <a:rPr lang="ko-KR" altLang="en-US" dirty="0"/>
              <a:t>만 하고 있으므로 </a:t>
            </a:r>
            <a:r>
              <a:rPr lang="en-US" altLang="ko-KR" dirty="0"/>
              <a:t>Simulation</a:t>
            </a:r>
            <a:r>
              <a:rPr lang="ko-KR" altLang="en-US" dirty="0"/>
              <a:t>에서 드는 비용이 실질적으로 메모리를 읽고 쓰는 연산 이외에는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시뮬레이션 연산에 대한 비용은 여전히 존재하며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만 개 기준 </a:t>
            </a:r>
            <a:r>
              <a:rPr lang="en-US" altLang="ko-KR" dirty="0"/>
              <a:t>0.9ms</a:t>
            </a:r>
            <a:r>
              <a:rPr lang="ko-KR" altLang="en-US" dirty="0"/>
              <a:t>의 상수 시간이 최적화 되었다고 보는 것이 타당함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curl noise force</a:t>
            </a:r>
            <a:r>
              <a:rPr lang="ko-KR" altLang="en-US" dirty="0"/>
              <a:t>를 적용할 경우 </a:t>
            </a:r>
            <a:r>
              <a:rPr lang="en-US" altLang="ko-KR" dirty="0"/>
              <a:t>100</a:t>
            </a:r>
            <a:r>
              <a:rPr lang="ko-KR" altLang="en-US" dirty="0"/>
              <a:t>만개 기준 </a:t>
            </a:r>
            <a:r>
              <a:rPr lang="en-US" altLang="ko-KR" dirty="0"/>
              <a:t>2ms</a:t>
            </a:r>
            <a:r>
              <a:rPr lang="ko-KR" altLang="en-US" dirty="0"/>
              <a:t>가 추가적으로 소요됨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347254-F88A-B980-80A6-E5A1ED7C3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31721"/>
              </p:ext>
            </p:extLst>
          </p:nvPr>
        </p:nvGraphicFramePr>
        <p:xfrm>
          <a:off x="947428" y="2676733"/>
          <a:ext cx="10297145" cy="1189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906">
                  <a:extLst>
                    <a:ext uri="{9D8B030D-6E8A-4147-A177-3AD203B41FA5}">
                      <a16:colId xmlns:a16="http://schemas.microsoft.com/office/drawing/2014/main" val="2573472240"/>
                    </a:ext>
                  </a:extLst>
                </a:gridCol>
                <a:gridCol w="1378903">
                  <a:extLst>
                    <a:ext uri="{9D8B030D-6E8A-4147-A177-3AD203B41FA5}">
                      <a16:colId xmlns:a16="http://schemas.microsoft.com/office/drawing/2014/main" val="3182481058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843183650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463463342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2924424579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880716124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702870121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516448836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069231481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75950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060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1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Sprite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Sprite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309840"/>
              </p:ext>
            </p:extLst>
          </p:nvPr>
        </p:nvGraphicFramePr>
        <p:xfrm>
          <a:off x="497153" y="3565044"/>
          <a:ext cx="11197694" cy="21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010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08421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2070455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0.043ms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8.483ms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17.733ms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8.191ms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14.122ms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일부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0.021ms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6.891ms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12.855ms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렌더링 시 메모리 접근 최소화</a:t>
                      </a: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7521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37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Simulation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</a:t>
                      </a: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394658"/>
              </p:ext>
            </p:extLst>
          </p:nvPr>
        </p:nvGraphicFramePr>
        <p:xfrm>
          <a:off x="1289688" y="2284760"/>
          <a:ext cx="9612624" cy="1051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51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8448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637960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11.903ms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0.517ms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13.620ms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26.115ms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7.685ms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8.165ms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15.885ms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2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Ribbon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Ribbon, Distance based UV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69051"/>
              </p:ext>
            </p:extLst>
          </p:nvPr>
        </p:nvGraphicFramePr>
        <p:xfrm>
          <a:off x="457198" y="4301550"/>
          <a:ext cx="11503503" cy="1234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154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903454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21292197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39419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0.007ms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0.180ms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0.112ms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0.732ms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25.150ms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26.276ms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 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94111"/>
              </p:ext>
            </p:extLst>
          </p:nvPr>
        </p:nvGraphicFramePr>
        <p:xfrm>
          <a:off x="677869" y="2285186"/>
          <a:ext cx="11197695" cy="1554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2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277108147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318683918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422899016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531033665"/>
                    </a:ext>
                  </a:extLst>
                </a:gridCol>
                <a:gridCol w="104173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1054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99044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0.042ms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0.451ms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0.874ms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3.981ms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none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5.497ms</a:t>
                      </a:r>
                      <a:endParaRPr lang="ko-KR" altLang="en-US" sz="1200" u="none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0.126ms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4.707ms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8.149ms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0.374ms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0.521ms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3.070ms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16.958ms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200ms+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46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906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42B0E6B-69E4-3F21-4AB5-65B92AA12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FB895-8F1B-5710-EEF7-E84559D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noProof="0" smtClean="0"/>
              <a:t>25</a:t>
            </a:fld>
            <a:endParaRPr lang="en-US" altLang="ko-KR" noProof="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CADE6A8-000A-61DE-D20F-FAB77078B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Subin</a:t>
            </a:r>
            <a:r>
              <a:rPr lang="en-US" altLang="ko-KR" dirty="0">
                <a:latin typeface="+mn-ea"/>
              </a:rPr>
              <a:t> Han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7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EC76-EFBC-02C0-22E5-359E9729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93D0E-25C5-017B-3847-3765D4D3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ko-KR" dirty="0"/>
              <a:t>1~4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기반 시스템 구축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 및 렌더링 파이프라인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동적인 </a:t>
            </a:r>
            <a:r>
              <a:rPr lang="ko-KR" altLang="en-US" dirty="0" err="1"/>
              <a:t>파티클</a:t>
            </a:r>
            <a:r>
              <a:rPr lang="ko-KR" altLang="en-US" dirty="0"/>
              <a:t> 제어</a:t>
            </a:r>
            <a:endParaRPr lang="en-US" altLang="ko-KR" dirty="0"/>
          </a:p>
          <a:p>
            <a:pPr lvl="1"/>
            <a:r>
              <a:rPr lang="ko-KR" altLang="en-US" dirty="0"/>
              <a:t>불 렌더링 등 실질적인 </a:t>
            </a:r>
            <a:r>
              <a:rPr lang="ko-KR" altLang="en-US" dirty="0" err="1"/>
              <a:t>파티클</a:t>
            </a:r>
            <a:r>
              <a:rPr lang="ko-KR" altLang="en-US" dirty="0"/>
              <a:t> 효과 시연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5~8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보다 특수한 기술 구현 및 최적화</a:t>
            </a:r>
            <a:endParaRPr lang="en-US" altLang="ko-KR" dirty="0"/>
          </a:p>
          <a:p>
            <a:pPr lvl="1"/>
            <a:r>
              <a:rPr lang="ko-KR" altLang="en-US" dirty="0"/>
              <a:t>리본 렌더링</a:t>
            </a:r>
            <a:endParaRPr lang="en-US" altLang="ko-KR" dirty="0"/>
          </a:p>
          <a:p>
            <a:pPr lvl="1"/>
            <a:r>
              <a:rPr lang="ko-KR" altLang="en-US" dirty="0"/>
              <a:t>리본 텍스처 매핑</a:t>
            </a:r>
            <a:endParaRPr lang="en-US" altLang="ko-KR" dirty="0"/>
          </a:p>
          <a:p>
            <a:pPr lvl="1"/>
            <a:r>
              <a:rPr lang="ko-KR" altLang="en-US" dirty="0"/>
              <a:t>최적화</a:t>
            </a:r>
            <a:endParaRPr lang="en-US" altLang="ko-KR" dirty="0"/>
          </a:p>
          <a:p>
            <a:pPr lvl="1"/>
            <a:r>
              <a:rPr lang="en-US" altLang="ko-KR" dirty="0"/>
              <a:t>Bounding k-</a:t>
            </a:r>
            <a:r>
              <a:rPr lang="en-US" altLang="ko-KR" dirty="0" err="1"/>
              <a:t>gon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643D7-86BE-A2F4-A570-0DB53456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8E0DF2-66B3-B530-B7FB-A06E74124EE3}"/>
              </a:ext>
            </a:extLst>
          </p:cNvPr>
          <p:cNvSpPr/>
          <p:nvPr/>
        </p:nvSpPr>
        <p:spPr>
          <a:xfrm>
            <a:off x="457200" y="4775433"/>
            <a:ext cx="11277598" cy="6487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5B392-B2DA-1891-52FC-6D9BAEAE6F0D}"/>
              </a:ext>
            </a:extLst>
          </p:cNvPr>
          <p:cNvSpPr txBox="1"/>
          <p:nvPr/>
        </p:nvSpPr>
        <p:spPr>
          <a:xfrm>
            <a:off x="713332" y="4499336"/>
            <a:ext cx="1637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Basic Particle System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ACC4D-CEAA-CEA4-1F0E-75338485A152}"/>
              </a:ext>
            </a:extLst>
          </p:cNvPr>
          <p:cNvSpPr txBox="1"/>
          <p:nvPr/>
        </p:nvSpPr>
        <p:spPr>
          <a:xfrm>
            <a:off x="2592883" y="5423323"/>
            <a:ext cx="1541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UI &amp; Particle Control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AAB0B-C166-2992-4356-453D5E9B4535}"/>
              </a:ext>
            </a:extLst>
          </p:cNvPr>
          <p:cNvSpPr txBox="1"/>
          <p:nvPr/>
        </p:nvSpPr>
        <p:spPr>
          <a:xfrm>
            <a:off x="4727848" y="4499335"/>
            <a:ext cx="1819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Forces &amp; Fire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47F2-F224-4191-E9F2-249E7AA6A893}"/>
              </a:ext>
            </a:extLst>
          </p:cNvPr>
          <p:cNvSpPr txBox="1"/>
          <p:nvPr/>
        </p:nvSpPr>
        <p:spPr>
          <a:xfrm>
            <a:off x="6782701" y="5423322"/>
            <a:ext cx="1402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Ribbon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561A3-3BDD-DF32-92F7-AC17717290CC}"/>
              </a:ext>
            </a:extLst>
          </p:cNvPr>
          <p:cNvSpPr txBox="1"/>
          <p:nvPr/>
        </p:nvSpPr>
        <p:spPr>
          <a:xfrm>
            <a:off x="8466453" y="4499334"/>
            <a:ext cx="1050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Optimization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11D6-B3AF-C493-900A-A7CFD8172D6A}"/>
              </a:ext>
            </a:extLst>
          </p:cNvPr>
          <p:cNvSpPr txBox="1"/>
          <p:nvPr/>
        </p:nvSpPr>
        <p:spPr>
          <a:xfrm>
            <a:off x="10352091" y="5421994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Bounding k-</a:t>
            </a:r>
            <a:r>
              <a:rPr lang="en-US" altLang="ko-KR" sz="1200" dirty="0" err="1">
                <a:latin typeface="+mn-ea"/>
              </a:rPr>
              <a:t>gon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3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94CB76BB-BEBB-C80D-9A14-8E1A844DF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942560"/>
            <a:ext cx="1281086" cy="756433"/>
          </a:xfrm>
          <a:prstGeom prst="rect">
            <a:avLst/>
          </a:prstGeom>
        </p:spPr>
      </p:pic>
      <p:pic>
        <p:nvPicPr>
          <p:cNvPr id="14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F2ABEA-A965-B1FD-F2A9-58C7E9E7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19" y="4432038"/>
            <a:ext cx="1373404" cy="829764"/>
          </a:xfrm>
          <a:prstGeom prst="rect">
            <a:avLst/>
          </a:prstGeom>
        </p:spPr>
      </p:pic>
      <p:pic>
        <p:nvPicPr>
          <p:cNvPr id="15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FAE8B48B-24ED-0F56-1562-B7CA1B59B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88" y="4926455"/>
            <a:ext cx="1373402" cy="772538"/>
          </a:xfrm>
          <a:prstGeom prst="rect">
            <a:avLst/>
          </a:prstGeom>
        </p:spPr>
      </p:pic>
      <p:pic>
        <p:nvPicPr>
          <p:cNvPr id="16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FF77341-D213-83E5-C1A9-8820778E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41" y="5175340"/>
            <a:ext cx="1373402" cy="772538"/>
          </a:xfrm>
          <a:prstGeom prst="rect">
            <a:avLst/>
          </a:prstGeom>
        </p:spPr>
      </p:pic>
      <p:pic>
        <p:nvPicPr>
          <p:cNvPr id="17" name="그림 16" descr="다채로움, 예술, 빛이(가) 표시된 사진&#10;&#10;자동 생성된 설명">
            <a:extLst>
              <a:ext uri="{FF2B5EF4-FFF2-40B4-BE49-F238E27FC236}">
                <a16:creationId xmlns:a16="http://schemas.microsoft.com/office/drawing/2014/main" id="{8EDF755D-4D56-2D11-AD2F-FD18399E5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35" y="4401127"/>
            <a:ext cx="720080" cy="81878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72B7DF-22FD-2083-868D-51DF07627390}"/>
              </a:ext>
            </a:extLst>
          </p:cNvPr>
          <p:cNvGrpSpPr/>
          <p:nvPr/>
        </p:nvGrpSpPr>
        <p:grpSpPr>
          <a:xfrm>
            <a:off x="9946043" y="4455131"/>
            <a:ext cx="1659814" cy="828813"/>
            <a:chOff x="2927648" y="3284984"/>
            <a:chExt cx="5058096" cy="2525713"/>
          </a:xfrm>
        </p:grpSpPr>
        <p:pic>
          <p:nvPicPr>
            <p:cNvPr id="19" name="그림 18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4A44DFA2-0BB5-1CA6-AE85-B477EAF9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20" name="그림 19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F9831E26-0A40-C207-F898-EA827DCFE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5439325" y="3284984"/>
              <a:ext cx="2546419" cy="2525713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44AEEA8-1E6D-BE32-A5A9-06E78561888E}"/>
              </a:ext>
            </a:extLst>
          </p:cNvPr>
          <p:cNvGrpSpPr/>
          <p:nvPr/>
        </p:nvGrpSpPr>
        <p:grpSpPr>
          <a:xfrm>
            <a:off x="8420517" y="4942030"/>
            <a:ext cx="1165641" cy="871132"/>
            <a:chOff x="6096000" y="466725"/>
            <a:chExt cx="1748215" cy="130651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FA4C63F-7D2A-D712-A89E-30A264444B21}"/>
                </a:ext>
              </a:extLst>
            </p:cNvPr>
            <p:cNvSpPr/>
            <p:nvPr/>
          </p:nvSpPr>
          <p:spPr>
            <a:xfrm>
              <a:off x="6096000" y="466725"/>
              <a:ext cx="1748215" cy="13065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0FECE2-7972-6ED5-86C6-19B40CB1C747}"/>
                </a:ext>
              </a:extLst>
            </p:cNvPr>
            <p:cNvGrpSpPr/>
            <p:nvPr/>
          </p:nvGrpSpPr>
          <p:grpSpPr>
            <a:xfrm>
              <a:off x="6207607" y="466725"/>
              <a:ext cx="1503985" cy="1233488"/>
              <a:chOff x="5052373" y="1893558"/>
              <a:chExt cx="2927278" cy="240079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DFAB687-23CB-C25A-0BFB-142033EC54DC}"/>
                  </a:ext>
                </a:extLst>
              </p:cNvPr>
              <p:cNvGrpSpPr/>
              <p:nvPr/>
            </p:nvGrpSpPr>
            <p:grpSpPr>
              <a:xfrm>
                <a:off x="5125370" y="1893558"/>
                <a:ext cx="545332" cy="2400797"/>
                <a:chOff x="2439298" y="1307431"/>
                <a:chExt cx="758028" cy="333718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BD578685-23E4-2BBE-119F-988621BF73DB}"/>
                    </a:ext>
                  </a:extLst>
                </p:cNvPr>
                <p:cNvSpPr/>
                <p:nvPr/>
              </p:nvSpPr>
              <p:spPr>
                <a:xfrm>
                  <a:off x="2502569" y="4050630"/>
                  <a:ext cx="633663" cy="55345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8DE4B8D-E941-15CB-76B1-A4CAA9BC556E}"/>
                    </a:ext>
                  </a:extLst>
                </p:cNvPr>
                <p:cNvSpPr/>
                <p:nvPr/>
              </p:nvSpPr>
              <p:spPr>
                <a:xfrm>
                  <a:off x="2509838" y="4235450"/>
                  <a:ext cx="620712" cy="1520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F8F17E3-FB72-20CB-BE0B-DB40E82445AC}"/>
                    </a:ext>
                  </a:extLst>
                </p:cNvPr>
                <p:cNvSpPr/>
                <p:nvPr/>
              </p:nvSpPr>
              <p:spPr>
                <a:xfrm>
                  <a:off x="2502568" y="2526630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7376A5B-D0DD-4696-C3E6-B9717D4962DA}"/>
                    </a:ext>
                  </a:extLst>
                </p:cNvPr>
                <p:cNvSpPr/>
                <p:nvPr/>
              </p:nvSpPr>
              <p:spPr>
                <a:xfrm>
                  <a:off x="2502568" y="2117557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EFC6427-64E9-AB23-4595-EE41163AA240}"/>
                    </a:ext>
                  </a:extLst>
                </p:cNvPr>
                <p:cNvGrpSpPr/>
                <p:nvPr/>
              </p:nvGrpSpPr>
              <p:grpSpPr>
                <a:xfrm>
                  <a:off x="2439298" y="1307431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AB694A7-4769-EF87-408F-1A0F8A1CE92B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F5B38E0B-C848-994E-05FF-4802E2A11496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BD58E94-EE34-36BD-8F38-63D01CC707A9}"/>
                    </a:ext>
                  </a:extLst>
                </p:cNvPr>
                <p:cNvSpPr/>
                <p:nvPr/>
              </p:nvSpPr>
              <p:spPr>
                <a:xfrm>
                  <a:off x="2508825" y="4436565"/>
                  <a:ext cx="621726" cy="11383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1" name="오른쪽 대괄호 30">
                <a:extLst>
                  <a:ext uri="{FF2B5EF4-FFF2-40B4-BE49-F238E27FC236}">
                    <a16:creationId xmlns:a16="http://schemas.microsoft.com/office/drawing/2014/main" id="{CDBA5CA9-52B2-BDEE-89D2-40A09C41A7A6}"/>
                  </a:ext>
                </a:extLst>
              </p:cNvPr>
              <p:cNvSpPr/>
              <p:nvPr/>
            </p:nvSpPr>
            <p:spPr>
              <a:xfrm flipH="1">
                <a:off x="5052373" y="3867039"/>
                <a:ext cx="91127" cy="397876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A994D99-C6EB-27F7-C021-600E223D7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728" y="3866906"/>
                <a:ext cx="1863326" cy="19248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EAC4A6C-DC95-2FD3-17B6-7FCE5270F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4263133"/>
                <a:ext cx="1856391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D8DF2DB-C675-A753-F86F-6B80FF9E8D60}"/>
                  </a:ext>
                </a:extLst>
              </p:cNvPr>
              <p:cNvGrpSpPr/>
              <p:nvPr/>
            </p:nvGrpSpPr>
            <p:grpSpPr>
              <a:xfrm>
                <a:off x="7434319" y="1893558"/>
                <a:ext cx="545332" cy="2400797"/>
                <a:chOff x="5648806" y="1347146"/>
                <a:chExt cx="758028" cy="333718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2627DFC-B87E-6C27-B173-B8C9E40AC178}"/>
                    </a:ext>
                  </a:extLst>
                </p:cNvPr>
                <p:cNvSpPr/>
                <p:nvPr/>
              </p:nvSpPr>
              <p:spPr>
                <a:xfrm>
                  <a:off x="5710990" y="4364200"/>
                  <a:ext cx="633663" cy="27672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187EBA8-02D6-6FF1-FED4-F76DF7EEA087}"/>
                    </a:ext>
                  </a:extLst>
                </p:cNvPr>
                <p:cNvSpPr/>
                <p:nvPr/>
              </p:nvSpPr>
              <p:spPr>
                <a:xfrm>
                  <a:off x="5710989" y="2837539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962A349-2F19-85DF-82C7-F9D4EEFBD816}"/>
                    </a:ext>
                  </a:extLst>
                </p:cNvPr>
                <p:cNvSpPr/>
                <p:nvPr/>
              </p:nvSpPr>
              <p:spPr>
                <a:xfrm>
                  <a:off x="5710989" y="2428466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B4CA666A-56E6-B565-30BC-D649CFF8B35A}"/>
                    </a:ext>
                  </a:extLst>
                </p:cNvPr>
                <p:cNvGrpSpPr/>
                <p:nvPr/>
              </p:nvGrpSpPr>
              <p:grpSpPr>
                <a:xfrm>
                  <a:off x="5648806" y="1347146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A78826CD-8F94-0A31-1ACA-F530C2B9C02C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FD3E510F-C82D-D3DC-2ECA-9DF19EBD3AB4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6632128-432A-B765-5BC1-15116F96B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2473414"/>
                <a:ext cx="1856391" cy="1963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658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74C68-E2B9-6240-739C-EE49E58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</a:t>
            </a:r>
            <a:r>
              <a:rPr lang="ko-KR" altLang="en-US" dirty="0"/>
              <a:t> </a:t>
            </a:r>
            <a:r>
              <a:rPr lang="en-US" altLang="ko-KR" dirty="0"/>
              <a:t>1~2:</a:t>
            </a:r>
            <a:r>
              <a:rPr lang="ko-KR" altLang="en-US" dirty="0"/>
              <a:t> </a:t>
            </a:r>
            <a:r>
              <a:rPr lang="en-US" altLang="ko-KR" dirty="0"/>
              <a:t>Basic Particle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EE1EF-F626-C652-745E-88A6B658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AE5FE2-23F4-65CB-8956-3BBDB5A4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 및 </a:t>
            </a:r>
            <a:r>
              <a:rPr lang="en-US" altLang="ko-KR" dirty="0"/>
              <a:t>D3D12 </a:t>
            </a:r>
            <a:r>
              <a:rPr lang="ko-KR" altLang="en-US" dirty="0"/>
              <a:t>개발 환경 구성</a:t>
            </a:r>
            <a:endParaRPr lang="en-US" altLang="ko-KR" dirty="0"/>
          </a:p>
          <a:p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렌더링 파이프라인 시스템 구축</a:t>
            </a:r>
          </a:p>
        </p:txBody>
      </p:sp>
      <p:pic>
        <p:nvPicPr>
          <p:cNvPr id="9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2228F8F-6BE7-E31E-4DDE-63909211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02" y="3094891"/>
            <a:ext cx="4824536" cy="2848709"/>
          </a:xfrm>
          <a:prstGeom prst="rect">
            <a:avLst/>
          </a:prstGeom>
        </p:spPr>
      </p:pic>
      <p:pic>
        <p:nvPicPr>
          <p:cNvPr id="5" name="그림 4" descr="스크린샷, 야생 동물이(가) 표시된 사진&#10;&#10;자동 생성된 설명">
            <a:extLst>
              <a:ext uri="{FF2B5EF4-FFF2-40B4-BE49-F238E27FC236}">
                <a16:creationId xmlns:a16="http://schemas.microsoft.com/office/drawing/2014/main" id="{3714225E-5760-A123-BC6C-6AC80285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094890"/>
            <a:ext cx="4824536" cy="2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90FF4-4CCA-AC08-E772-48A4EC72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3: UI &amp; Particle 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02843-C846-8C0E-8CE5-E0CF572E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BB4B1E-1D65-BA2B-7303-6A1A1500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775202" cy="4206875"/>
          </a:xfrm>
        </p:spPr>
        <p:txBody>
          <a:bodyPr/>
          <a:lstStyle/>
          <a:p>
            <a:r>
              <a:rPr lang="en-US" altLang="ko-KR" dirty="0" err="1"/>
              <a:t>imgui</a:t>
            </a:r>
            <a:r>
              <a:rPr lang="ko-KR" altLang="en-US" dirty="0"/>
              <a:t>를 이용한 </a:t>
            </a:r>
            <a:r>
              <a:rPr lang="en-US" altLang="ko-KR" dirty="0"/>
              <a:t>UI </a:t>
            </a:r>
            <a:r>
              <a:rPr lang="ko-KR" altLang="en-US" dirty="0"/>
              <a:t>도입</a:t>
            </a:r>
            <a:endParaRPr lang="en-US" altLang="ko-KR" dirty="0"/>
          </a:p>
          <a:p>
            <a:r>
              <a:rPr lang="ko-KR" altLang="en-US" dirty="0"/>
              <a:t>그래프 기반 에디터로 </a:t>
            </a:r>
            <a:r>
              <a:rPr lang="en-US" altLang="ko-KR" dirty="0"/>
              <a:t>Emission, Simulation, Rendering </a:t>
            </a:r>
            <a:r>
              <a:rPr lang="ko-KR" altLang="en-US" dirty="0" err="1"/>
              <a:t>쉐이더를</a:t>
            </a:r>
            <a:r>
              <a:rPr lang="ko-KR" altLang="en-US" dirty="0"/>
              <a:t> 동적으로 수정할 수 있음</a:t>
            </a:r>
          </a:p>
        </p:txBody>
      </p:sp>
      <p:pic>
        <p:nvPicPr>
          <p:cNvPr id="9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863E40E-E27E-9C6A-9664-AD30D5F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57" y="1982699"/>
            <a:ext cx="6148841" cy="37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B5310-F4BC-F0DC-8537-4A409A4D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4: Forces &amp; Fire Rendering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83369A-FEC6-9C16-AFBA-D1A64998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01787E-22A9-4A53-6ED7-1D4658FB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Drag, Vortex, Point Attraction, Curl Noise </a:t>
            </a:r>
            <a:r>
              <a:rPr lang="ko-KR" altLang="en-US" dirty="0"/>
              <a:t>등의 힘을 추가해 기본적인 시뮬레이션이 가능하도록 확장</a:t>
            </a:r>
            <a:endParaRPr lang="en-US" altLang="ko-KR" dirty="0"/>
          </a:p>
          <a:p>
            <a:r>
              <a:rPr lang="ko-KR" altLang="en-US" dirty="0"/>
              <a:t>이를 이용한 불 렌더링 시연</a:t>
            </a:r>
          </a:p>
        </p:txBody>
      </p:sp>
      <p:pic>
        <p:nvPicPr>
          <p:cNvPr id="9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A78079F8-470E-C029-DAB1-DBFBC69A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3429000"/>
            <a:ext cx="4470401" cy="2514600"/>
          </a:xfrm>
          <a:prstGeom prst="rect">
            <a:avLst/>
          </a:prstGeom>
        </p:spPr>
      </p:pic>
      <p:pic>
        <p:nvPicPr>
          <p:cNvPr id="3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B97E248-5EBD-D5F5-B363-39B49E44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429000"/>
            <a:ext cx="44704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74321-A995-7867-4636-5DF2B051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5~6: Ribbon Rendering &amp; Refactoring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00CB1-44BD-D533-3D2B-F1AEFD71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835493" cy="4206875"/>
          </a:xfrm>
        </p:spPr>
        <p:txBody>
          <a:bodyPr/>
          <a:lstStyle/>
          <a:p>
            <a:r>
              <a:rPr lang="en-US" altLang="ko-KR" dirty="0"/>
              <a:t>Ribbon</a:t>
            </a:r>
            <a:r>
              <a:rPr lang="ko-KR" altLang="en-US" dirty="0"/>
              <a:t> </a:t>
            </a:r>
            <a:r>
              <a:rPr lang="en-US" altLang="ko-KR" dirty="0"/>
              <a:t>Rendering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Texture Mapping </a:t>
            </a:r>
            <a:r>
              <a:rPr lang="ko-KR" altLang="en-US" dirty="0"/>
              <a:t>기법에 대해서 공부</a:t>
            </a:r>
            <a:endParaRPr lang="en-US" altLang="ko-KR" dirty="0"/>
          </a:p>
          <a:p>
            <a:pPr lvl="2"/>
            <a:r>
              <a:rPr lang="en-US" altLang="ko-KR" dirty="0"/>
              <a:t>Segment based</a:t>
            </a:r>
          </a:p>
          <a:p>
            <a:pPr lvl="2"/>
            <a:r>
              <a:rPr lang="en-US" altLang="ko-KR" dirty="0"/>
              <a:t>Stretched</a:t>
            </a:r>
          </a:p>
          <a:p>
            <a:pPr lvl="2"/>
            <a:r>
              <a:rPr lang="en-US" altLang="ko-KR" dirty="0"/>
              <a:t>Distance based</a:t>
            </a:r>
          </a:p>
          <a:p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endParaRPr lang="en-US" altLang="ko-KR" dirty="0"/>
          </a:p>
          <a:p>
            <a:r>
              <a:rPr lang="ko-KR" altLang="en-US" dirty="0"/>
              <a:t>성능 측정 환경 구성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3841-3089-D26E-1461-BFC4C24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AAAF86-2420-7811-0C92-268D6D65A2A0}"/>
              </a:ext>
            </a:extLst>
          </p:cNvPr>
          <p:cNvGrpSpPr/>
          <p:nvPr/>
        </p:nvGrpSpPr>
        <p:grpSpPr>
          <a:xfrm>
            <a:off x="9176929" y="1700213"/>
            <a:ext cx="2536901" cy="4243387"/>
            <a:chOff x="9053549" y="1700213"/>
            <a:chExt cx="2660282" cy="4449762"/>
          </a:xfrm>
        </p:grpSpPr>
        <p:pic>
          <p:nvPicPr>
            <p:cNvPr id="6" name="그림 5" descr="다채로움, 예술, 빛이(가) 표시된 사진&#10;&#10;자동 생성된 설명">
              <a:extLst>
                <a:ext uri="{FF2B5EF4-FFF2-40B4-BE49-F238E27FC236}">
                  <a16:creationId xmlns:a16="http://schemas.microsoft.com/office/drawing/2014/main" id="{A1DA4ADC-9CE0-F627-C149-FD00BD13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549" y="1700213"/>
              <a:ext cx="2660282" cy="3024931"/>
            </a:xfrm>
            <a:prstGeom prst="rect">
              <a:avLst/>
            </a:prstGeom>
          </p:spPr>
        </p:pic>
        <p:pic>
          <p:nvPicPr>
            <p:cNvPr id="7" name="그림 6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01504781-EC84-C6F9-A25A-22B30AE6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1" r="3467" b="52495"/>
            <a:stretch/>
          </p:blipFill>
          <p:spPr>
            <a:xfrm>
              <a:off x="9053550" y="4865957"/>
              <a:ext cx="2650668" cy="1284018"/>
            </a:xfrm>
            <a:prstGeom prst="rect">
              <a:avLst/>
            </a:prstGeom>
          </p:spPr>
        </p:pic>
      </p:grpSp>
      <p:pic>
        <p:nvPicPr>
          <p:cNvPr id="9" name="그림 8" descr="라인, 도표, 평행, 원이(가) 표시된 사진&#10;&#10;자동 생성된 설명">
            <a:extLst>
              <a:ext uri="{FF2B5EF4-FFF2-40B4-BE49-F238E27FC236}">
                <a16:creationId xmlns:a16="http://schemas.microsoft.com/office/drawing/2014/main" id="{79DF4D7D-8BD2-F73C-05B2-F7504CF07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8" y="2442936"/>
            <a:ext cx="3723682" cy="28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방식은 </a:t>
            </a:r>
            <a:r>
              <a:rPr lang="ko-KR" altLang="en-US" dirty="0" err="1"/>
              <a:t>파티클</a:t>
            </a:r>
            <a:r>
              <a:rPr lang="ko-KR" altLang="en-US" dirty="0"/>
              <a:t> 버퍼가 존재하고</a:t>
            </a:r>
            <a:r>
              <a:rPr lang="en-US" altLang="ko-KR" dirty="0"/>
              <a:t>, </a:t>
            </a:r>
            <a:r>
              <a:rPr lang="ko-KR" altLang="en-US" dirty="0"/>
              <a:t>이를 참조하는 인덱스 버퍼들을 이용해서 </a:t>
            </a:r>
            <a:r>
              <a:rPr lang="ko-KR" altLang="en-US" dirty="0" err="1"/>
              <a:t>파티클을</a:t>
            </a:r>
            <a:r>
              <a:rPr lang="ko-KR" altLang="en-US" dirty="0"/>
              <a:t> 관리하는 방식이었음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캐싱에</a:t>
            </a:r>
            <a:r>
              <a:rPr lang="ko-KR" altLang="en-US" dirty="0"/>
              <a:t> 불리하다는 단점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9C6A3BA-74E5-5D6B-47C8-294BF4B7F435}"/>
              </a:ext>
            </a:extLst>
          </p:cNvPr>
          <p:cNvGrpSpPr/>
          <p:nvPr/>
        </p:nvGrpSpPr>
        <p:grpSpPr>
          <a:xfrm>
            <a:off x="2567608" y="3212976"/>
            <a:ext cx="6899554" cy="2619135"/>
            <a:chOff x="653749" y="622599"/>
            <a:chExt cx="10994957" cy="41737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38A3DB-56B0-B1B6-0333-CE9E7D29B41D}"/>
                </a:ext>
              </a:extLst>
            </p:cNvPr>
            <p:cNvSpPr txBox="1"/>
            <p:nvPr/>
          </p:nvSpPr>
          <p:spPr>
            <a:xfrm>
              <a:off x="671331" y="922421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53A27-3843-C61A-FBB8-ACA17606A637}"/>
                </a:ext>
              </a:extLst>
            </p:cNvPr>
            <p:cNvSpPr txBox="1"/>
            <p:nvPr/>
          </p:nvSpPr>
          <p:spPr>
            <a:xfrm>
              <a:off x="670354" y="4379494"/>
              <a:ext cx="203134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k</a:t>
              </a:r>
              <a:endParaRPr lang="ko-KR" alt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B2EB77-DAAA-4B25-913E-1642B2A11258}"/>
                </a:ext>
              </a:extLst>
            </p:cNvPr>
            <p:cNvSpPr txBox="1"/>
            <p:nvPr/>
          </p:nvSpPr>
          <p:spPr>
            <a:xfrm>
              <a:off x="9413564" y="3124155"/>
              <a:ext cx="754089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Particles</a:t>
              </a:r>
              <a:endParaRPr lang="ko-KR" altLang="en-US" sz="6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EB632F-2A00-BABC-9077-3430354979D7}"/>
                </a:ext>
              </a:extLst>
            </p:cNvPr>
            <p:cNvSpPr/>
            <p:nvPr/>
          </p:nvSpPr>
          <p:spPr>
            <a:xfrm>
              <a:off x="9413565" y="1435767"/>
              <a:ext cx="710278" cy="1688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/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/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/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/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53E2E-5238-3AC9-5F0C-D65A7E6FD08F}"/>
                </a:ext>
              </a:extLst>
            </p:cNvPr>
            <p:cNvSpPr txBox="1"/>
            <p:nvPr/>
          </p:nvSpPr>
          <p:spPr>
            <a:xfrm>
              <a:off x="9601496" y="2257377"/>
              <a:ext cx="429669" cy="36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…</a:t>
              </a:r>
              <a:endParaRPr lang="ko-KR" altLang="en-US" sz="900" dirty="0"/>
            </a:p>
          </p:txBody>
        </p: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D412427-DA44-9592-7A2E-43FB0C5AEFD8}"/>
                </a:ext>
              </a:extLst>
            </p:cNvPr>
            <p:cNvSpPr/>
            <p:nvPr/>
          </p:nvSpPr>
          <p:spPr>
            <a:xfrm>
              <a:off x="10223545" y="1845900"/>
              <a:ext cx="148080" cy="196428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30A99A-77CB-9D9C-5D35-184EC1DCA97B}"/>
                </a:ext>
              </a:extLst>
            </p:cNvPr>
            <p:cNvSpPr txBox="1"/>
            <p:nvPr/>
          </p:nvSpPr>
          <p:spPr>
            <a:xfrm>
              <a:off x="10411813" y="1749703"/>
              <a:ext cx="1236893" cy="132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Position,</a:t>
              </a:r>
            </a:p>
            <a:p>
              <a:r>
                <a:rPr lang="en-US" altLang="ko-KR" sz="800" dirty="0"/>
                <a:t>Velocity,</a:t>
              </a:r>
            </a:p>
            <a:p>
              <a:r>
                <a:rPr lang="en-US" altLang="ko-KR" sz="800" dirty="0"/>
                <a:t>Acceleration,</a:t>
              </a:r>
            </a:p>
            <a:p>
              <a:r>
                <a:rPr lang="en-US" altLang="ko-KR" sz="800" dirty="0" err="1"/>
                <a:t>Spawntime</a:t>
              </a:r>
              <a:r>
                <a:rPr lang="en-US" altLang="ko-KR" sz="800" dirty="0"/>
                <a:t>,</a:t>
              </a:r>
            </a:p>
            <a:p>
              <a:r>
                <a:rPr lang="en-US" altLang="ko-KR" sz="800" dirty="0"/>
                <a:t>Lifetime,</a:t>
              </a:r>
            </a:p>
            <a:p>
              <a:r>
                <a:rPr lang="en-US" altLang="ko-KR" sz="8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EEC98-0CF3-41C3-88D8-40F5F862D27D}"/>
                </a:ext>
              </a:extLst>
            </p:cNvPr>
            <p:cNvSpPr txBox="1"/>
            <p:nvPr/>
          </p:nvSpPr>
          <p:spPr>
            <a:xfrm>
              <a:off x="322489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aliveIndices0</a:t>
              </a:r>
              <a:endParaRPr lang="ko-KR" altLang="en-US" sz="6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03EE07B-887B-E2C6-804E-35F3F06221E7}"/>
                </a:ext>
              </a:extLst>
            </p:cNvPr>
            <p:cNvGrpSpPr/>
            <p:nvPr/>
          </p:nvGrpSpPr>
          <p:grpSpPr>
            <a:xfrm>
              <a:off x="5482136" y="1291753"/>
              <a:ext cx="758028" cy="1772712"/>
              <a:chOff x="5482136" y="1291753"/>
              <a:chExt cx="758028" cy="177271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2CC7781-5C9E-B64D-A30B-3F6405275FB0}"/>
                  </a:ext>
                </a:extLst>
              </p:cNvPr>
              <p:cNvGrpSpPr/>
              <p:nvPr/>
            </p:nvGrpSpPr>
            <p:grpSpPr>
              <a:xfrm>
                <a:off x="54821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FFADC3C-4F5C-EF43-1F71-F9F3457137FB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D5FD0F9-DFA2-EB84-90F7-1A821F9B664E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/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/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/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/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/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/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/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9DAD396-2FE8-D71F-08C6-0CA129C41584}"/>
                </a:ext>
              </a:extLst>
            </p:cNvPr>
            <p:cNvCxnSpPr>
              <a:cxnSpLocks/>
              <a:stCxn id="44" idx="3"/>
              <a:endCxn id="26" idx="1"/>
            </p:cNvCxnSpPr>
            <p:nvPr/>
          </p:nvCxnSpPr>
          <p:spPr>
            <a:xfrm>
              <a:off x="4062890" y="2207953"/>
              <a:ext cx="14431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69413-B435-AA44-CE35-BBAF7DB9E021}"/>
                </a:ext>
              </a:extLst>
            </p:cNvPr>
            <p:cNvSpPr txBox="1"/>
            <p:nvPr/>
          </p:nvSpPr>
          <p:spPr>
            <a:xfrm>
              <a:off x="4172900" y="1820498"/>
              <a:ext cx="1206236" cy="441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Ping-pong</a:t>
              </a:r>
            </a:p>
            <a:p>
              <a:pPr algn="ctr"/>
              <a:r>
                <a:rPr lang="en-US" altLang="ko-KR" sz="600" dirty="0"/>
                <a:t>per a simulation</a:t>
              </a:r>
              <a:endParaRPr lang="ko-KR" altLang="en-US" sz="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FA9EF4-CC21-83BF-4D7E-7FDDF87352B0}"/>
                </a:ext>
              </a:extLst>
            </p:cNvPr>
            <p:cNvSpPr txBox="1"/>
            <p:nvPr/>
          </p:nvSpPr>
          <p:spPr>
            <a:xfrm>
              <a:off x="535723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aliveIndices1</a:t>
              </a:r>
              <a:endParaRPr lang="ko-KR" altLang="en-US" sz="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43E2E-DCE5-1B1B-B2E5-57D3D7D05B24}"/>
                </a:ext>
              </a:extLst>
            </p:cNvPr>
            <p:cNvSpPr txBox="1"/>
            <p:nvPr/>
          </p:nvSpPr>
          <p:spPr>
            <a:xfrm>
              <a:off x="4257723" y="2559825"/>
              <a:ext cx="1104056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Destroy 13, 15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6205EF-4AC6-D1B1-097D-FF72C87AECAC}"/>
                </a:ext>
              </a:extLst>
            </p:cNvPr>
            <p:cNvSpPr txBox="1"/>
            <p:nvPr/>
          </p:nvSpPr>
          <p:spPr>
            <a:xfrm>
              <a:off x="4220788" y="2381459"/>
              <a:ext cx="1157702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Emit 2 particles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149EEEC-F39F-23AC-B2A1-5B21C23EA2CC}"/>
                </a:ext>
              </a:extLst>
            </p:cNvPr>
            <p:cNvCxnSpPr/>
            <p:nvPr/>
          </p:nvCxnSpPr>
          <p:spPr>
            <a:xfrm>
              <a:off x="4472516" y="2813739"/>
              <a:ext cx="654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BB7ADD-1008-947C-5807-9ECB5E13CB12}"/>
                </a:ext>
              </a:extLst>
            </p:cNvPr>
            <p:cNvGrpSpPr/>
            <p:nvPr/>
          </p:nvGrpSpPr>
          <p:grpSpPr>
            <a:xfrm>
              <a:off x="3328736" y="1291753"/>
              <a:ext cx="945454" cy="1772712"/>
              <a:chOff x="3328736" y="1291753"/>
              <a:chExt cx="945454" cy="177271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BF8370E-50DF-3AD3-B8DD-A3E8FE69D79D}"/>
                  </a:ext>
                </a:extLst>
              </p:cNvPr>
              <p:cNvGrpSpPr/>
              <p:nvPr/>
            </p:nvGrpSpPr>
            <p:grpSpPr>
              <a:xfrm>
                <a:off x="33287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1E0F90A-BB04-7C93-1040-F2EC971AF55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79CEBC1-5EF6-F493-2AA3-B04CB50D2E75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/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/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/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/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/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/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/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B53ADB6-721A-DFB3-A3BF-1F3AB1A6010C}"/>
                  </a:ext>
                </a:extLst>
              </p:cNvPr>
              <p:cNvCxnSpPr/>
              <p:nvPr/>
            </p:nvCxnSpPr>
            <p:spPr>
              <a:xfrm flipH="1">
                <a:off x="4062890" y="1629150"/>
                <a:ext cx="2113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F290D2-139A-02A5-2B40-1288C08DD9D0}"/>
                </a:ext>
              </a:extLst>
            </p:cNvPr>
            <p:cNvSpPr txBox="1"/>
            <p:nvPr/>
          </p:nvSpPr>
          <p:spPr>
            <a:xfrm>
              <a:off x="4249514" y="1488344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numAlives0: 7</a:t>
              </a:r>
              <a:endParaRPr lang="ko-KR" altLang="en-US" sz="5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29BB71-2A18-99D6-1E1B-31D3D7D54B39}"/>
                </a:ext>
              </a:extLst>
            </p:cNvPr>
            <p:cNvGrpSpPr/>
            <p:nvPr/>
          </p:nvGrpSpPr>
          <p:grpSpPr>
            <a:xfrm>
              <a:off x="6850839" y="1291753"/>
              <a:ext cx="758028" cy="1772712"/>
              <a:chOff x="6850839" y="1288150"/>
              <a:chExt cx="758028" cy="177271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2F7927D-4B66-C6AF-2BDA-AB9D982249B2}"/>
                  </a:ext>
                </a:extLst>
              </p:cNvPr>
              <p:cNvGrpSpPr/>
              <p:nvPr/>
            </p:nvGrpSpPr>
            <p:grpSpPr>
              <a:xfrm>
                <a:off x="6850839" y="1288150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BA191A-61C3-6838-93CB-40202F55E1D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80D8A69-2830-956A-C448-DA1069A3B632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/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/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/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/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/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/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1EC3D7-9A81-19BB-B4C2-7824F28EAF55}"/>
                </a:ext>
              </a:extLst>
            </p:cNvPr>
            <p:cNvSpPr txBox="1"/>
            <p:nvPr/>
          </p:nvSpPr>
          <p:spPr>
            <a:xfrm>
              <a:off x="6749344" y="3060864"/>
              <a:ext cx="961005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 err="1"/>
                <a:t>deadIndices</a:t>
              </a:r>
              <a:endParaRPr lang="ko-KR" altLang="en-US" sz="6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2229EF2-ADAA-1169-AC7B-3DAC5E77CAE4}"/>
                </a:ext>
              </a:extLst>
            </p:cNvPr>
            <p:cNvGrpSpPr/>
            <p:nvPr/>
          </p:nvGrpSpPr>
          <p:grpSpPr>
            <a:xfrm>
              <a:off x="6175692" y="622599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DC26BC58-E53E-0160-F912-3ED65CB4C9E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rot="16200000" flipV="1">
              <a:off x="6784009" y="845908"/>
              <a:ext cx="491472" cy="4002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50E8B3-A18D-3508-0BAD-143C04857F5F}"/>
                </a:ext>
              </a:extLst>
            </p:cNvPr>
            <p:cNvGrpSpPr/>
            <p:nvPr/>
          </p:nvGrpSpPr>
          <p:grpSpPr>
            <a:xfrm>
              <a:off x="6905608" y="1528978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A832DC1F-1C3C-AF21-F674-C54696CCC553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10800000" flipV="1">
              <a:off x="7232580" y="1127444"/>
              <a:ext cx="426832" cy="40153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50B7DC5F-D923-6FB9-886F-E1D037A7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6903" y="810144"/>
              <a:ext cx="331213" cy="67820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3006AD4E-96ED-9AA3-762C-AFC7C9F0848B}"/>
                </a:ext>
              </a:extLst>
            </p:cNvPr>
            <p:cNvCxnSpPr>
              <a:cxnSpLocks/>
              <a:stCxn id="68" idx="0"/>
              <a:endCxn id="8" idx="1"/>
            </p:cNvCxnSpPr>
            <p:nvPr/>
          </p:nvCxnSpPr>
          <p:spPr>
            <a:xfrm rot="5400000" flipH="1" flipV="1">
              <a:off x="8677912" y="2198040"/>
              <a:ext cx="653731" cy="8175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DAA5D8-5E86-FD56-EDA5-A31BB814635E}"/>
                </a:ext>
              </a:extLst>
            </p:cNvPr>
            <p:cNvSpPr txBox="1"/>
            <p:nvPr/>
          </p:nvSpPr>
          <p:spPr>
            <a:xfrm>
              <a:off x="7858759" y="2933692"/>
              <a:ext cx="1474460" cy="490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Refer by index of </a:t>
              </a:r>
            </a:p>
            <a:p>
              <a:pPr algn="ctr"/>
              <a:r>
                <a:rPr lang="en-US" altLang="ko-KR" sz="700" dirty="0"/>
                <a:t>aliveIndices0 or 1</a:t>
              </a:r>
              <a:endParaRPr lang="ko-KR" altLang="en-US" sz="7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C37DD7-D7D9-2C17-1B4D-586FD7D944C0}"/>
                </a:ext>
              </a:extLst>
            </p:cNvPr>
            <p:cNvSpPr txBox="1"/>
            <p:nvPr/>
          </p:nvSpPr>
          <p:spPr>
            <a:xfrm>
              <a:off x="1495158" y="3986099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439AC-0E62-9292-D129-E4A15BE20902}"/>
                </a:ext>
              </a:extLst>
            </p:cNvPr>
            <p:cNvSpPr txBox="1"/>
            <p:nvPr/>
          </p:nvSpPr>
          <p:spPr>
            <a:xfrm>
              <a:off x="653749" y="3681845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D070C7-6BD8-606A-1D6B-D7AE8B41E295}"/>
                </a:ext>
              </a:extLst>
            </p:cNvPr>
            <p:cNvSpPr txBox="1"/>
            <p:nvPr/>
          </p:nvSpPr>
          <p:spPr>
            <a:xfrm>
              <a:off x="6348498" y="3882374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648295-E66A-2734-9E2D-CE6B6A29873A}"/>
                </a:ext>
              </a:extLst>
            </p:cNvPr>
            <p:cNvSpPr txBox="1"/>
            <p:nvPr/>
          </p:nvSpPr>
          <p:spPr>
            <a:xfrm>
              <a:off x="7774024" y="1288016"/>
              <a:ext cx="902252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err="1"/>
                <a:t>numDeads</a:t>
              </a:r>
              <a:r>
                <a:rPr lang="en-US" altLang="ko-KR" sz="500" dirty="0"/>
                <a:t>: 8</a:t>
              </a:r>
              <a:endParaRPr lang="ko-KR" altLang="en-US" sz="500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19004E8-51FC-EC13-BB90-1448789315CE}"/>
                </a:ext>
              </a:extLst>
            </p:cNvPr>
            <p:cNvCxnSpPr/>
            <p:nvPr/>
          </p:nvCxnSpPr>
          <p:spPr>
            <a:xfrm flipH="1">
              <a:off x="7608867" y="1435767"/>
              <a:ext cx="21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555C29-F60F-4ED6-A1D5-F50C592D3AFB}"/>
                </a:ext>
              </a:extLst>
            </p:cNvPr>
            <p:cNvSpPr txBox="1"/>
            <p:nvPr/>
          </p:nvSpPr>
          <p:spPr>
            <a:xfrm>
              <a:off x="4317579" y="1064587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numAlives1: 7</a:t>
              </a:r>
              <a:endParaRPr lang="ko-KR" altLang="en-US" sz="5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5E618A21-4EDB-6ADE-BA8F-5D7F4A4DBDA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5253039" y="1199466"/>
              <a:ext cx="295116" cy="42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D3FA8B-CDF9-70B5-15D5-664ACFF7B485}"/>
                </a:ext>
              </a:extLst>
            </p:cNvPr>
            <p:cNvSpPr txBox="1"/>
            <p:nvPr/>
          </p:nvSpPr>
          <p:spPr>
            <a:xfrm>
              <a:off x="9329038" y="4492257"/>
              <a:ext cx="294383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5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2A773D-3FF6-E827-F45E-5A9F8C6C90F8}"/>
                </a:ext>
              </a:extLst>
            </p:cNvPr>
            <p:cNvSpPr txBox="1"/>
            <p:nvPr/>
          </p:nvSpPr>
          <p:spPr>
            <a:xfrm>
              <a:off x="9568593" y="4487218"/>
              <a:ext cx="1758011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: needs atomic operations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8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파티클들의</a:t>
            </a:r>
            <a:r>
              <a:rPr lang="ko-KR" altLang="en-US" dirty="0"/>
              <a:t> 파괴는 어느 정도 예측할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먼저 태어난 </a:t>
            </a:r>
            <a:r>
              <a:rPr lang="ko-KR" altLang="en-US" dirty="0" err="1"/>
              <a:t>파티클들은</a:t>
            </a:r>
            <a:r>
              <a:rPr lang="ko-KR" altLang="en-US" dirty="0"/>
              <a:t> 먼저 죽는 경향이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모든 </a:t>
            </a:r>
            <a:r>
              <a:rPr lang="ko-KR" altLang="en-US" dirty="0" err="1"/>
              <a:t>파티클들이</a:t>
            </a:r>
            <a:r>
              <a:rPr lang="ko-KR" altLang="en-US" dirty="0"/>
              <a:t> 고정된 </a:t>
            </a:r>
            <a:r>
              <a:rPr lang="en-US" altLang="ko-KR" dirty="0"/>
              <a:t>lifetime</a:t>
            </a:r>
            <a:r>
              <a:rPr lang="ko-KR" altLang="en-US" dirty="0"/>
              <a:t>을 지닌다면</a:t>
            </a:r>
            <a:r>
              <a:rPr lang="en-US" altLang="ko-KR" dirty="0"/>
              <a:t>, </a:t>
            </a:r>
            <a:r>
              <a:rPr lang="ko-KR" altLang="en-US" dirty="0"/>
              <a:t>순서대로 죽는다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Lifetime</a:t>
            </a:r>
            <a:r>
              <a:rPr lang="ko-KR" altLang="en-US" dirty="0"/>
              <a:t>이 </a:t>
            </a:r>
            <a:r>
              <a:rPr lang="en-US" altLang="ko-KR" dirty="0"/>
              <a:t>random</a:t>
            </a:r>
            <a:r>
              <a:rPr lang="ko-KR" altLang="en-US" dirty="0"/>
              <a:t>하더라도</a:t>
            </a:r>
            <a:r>
              <a:rPr lang="en-US" altLang="ko-KR" dirty="0"/>
              <a:t>, random </a:t>
            </a:r>
            <a:r>
              <a:rPr lang="ko-KR" altLang="en-US" dirty="0"/>
              <a:t>값의 범위를 이용해서 </a:t>
            </a:r>
            <a:r>
              <a:rPr lang="en-US" altLang="ko-KR" dirty="0"/>
              <a:t>“</a:t>
            </a:r>
            <a:r>
              <a:rPr lang="ko-KR" altLang="en-US" dirty="0"/>
              <a:t>죽을 가능성이 있는</a:t>
            </a:r>
            <a:r>
              <a:rPr lang="en-US" altLang="ko-KR" dirty="0"/>
              <a:t>” </a:t>
            </a:r>
            <a:r>
              <a:rPr lang="ko-KR" altLang="en-US" dirty="0" err="1"/>
              <a:t>파티클들의</a:t>
            </a:r>
            <a:r>
              <a:rPr lang="ko-KR" altLang="en-US" dirty="0"/>
              <a:t> 수를 결정할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1969259" y="3284984"/>
            <a:ext cx="7262270" cy="2431464"/>
            <a:chOff x="202795" y="1347146"/>
            <a:chExt cx="10094772" cy="337980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69"/>
              <a:ext cx="1571343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09346" y="3113324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90" y="22117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5" y="4406092"/>
              <a:ext cx="88282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expired</a:t>
              </a:r>
              <a:endParaRPr lang="ko-KR" altLang="en-US" sz="9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5" y="4196551"/>
              <a:ext cx="145993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not expired yet</a:t>
              </a:r>
              <a:endParaRPr lang="ko-KR" altLang="en-US" sz="9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677796" y="4210226"/>
              <a:ext cx="2181874" cy="51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1) move in order </a:t>
              </a:r>
            </a:p>
            <a:p>
              <a:pPr algn="ctr"/>
              <a:r>
                <a:rPr lang="en-US" altLang="ko-KR" sz="900" dirty="0"/>
                <a:t>by using atomic operation</a:t>
              </a:r>
              <a:endParaRPr lang="ko-KR" altLang="en-US" sz="9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30850" y="3113323"/>
              <a:ext cx="1676069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2) move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in parallel</a:t>
              </a:r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900" b="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6" y="3947658"/>
              <a:ext cx="2003151" cy="419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49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Lucida Sans"/>
        <a:ea typeface="나눔스퀘어 네오 Heavy"/>
        <a:cs typeface=""/>
      </a:majorFont>
      <a:minorFont>
        <a:latin typeface="맑은 고딕"/>
        <a:ea typeface="나눔스퀘어O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1fc1c0-0c04-4fba-ba91-10b5dedc7df0}" enabled="1" method="Privileged" siteId="{4cce2d09-7ef7-4338-acc3-060d08fc21a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1762</Words>
  <Application>Microsoft Office PowerPoint</Application>
  <PresentationFormat>와이드스크린</PresentationFormat>
  <Paragraphs>544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Lucida Sans</vt:lpstr>
      <vt:lpstr>맑은 고딕</vt:lpstr>
      <vt:lpstr>Cambria Math</vt:lpstr>
      <vt:lpstr>나눔스퀘어OTF Light</vt:lpstr>
      <vt:lpstr>Arial</vt:lpstr>
      <vt:lpstr>Office 테마</vt:lpstr>
      <vt:lpstr>Internship Project: Particle System</vt:lpstr>
      <vt:lpstr>Particle System</vt:lpstr>
      <vt:lpstr>History</vt:lpstr>
      <vt:lpstr>Week 1~2: Basic Particle System</vt:lpstr>
      <vt:lpstr>Week 3: UI &amp; Particle Control</vt:lpstr>
      <vt:lpstr>Week 4: Forces &amp; Fire Rendering</vt:lpstr>
      <vt:lpstr>Week 5~6: Ribbon Rendering &amp; Refactoring</vt:lpstr>
      <vt:lpstr>Optimization: Particle Management</vt:lpstr>
      <vt:lpstr>Optimization: Particle Management</vt:lpstr>
      <vt:lpstr>Optimization: Particle Management</vt:lpstr>
      <vt:lpstr>Optimization: Data Packing</vt:lpstr>
      <vt:lpstr>Optimization: Data Packing</vt:lpstr>
      <vt:lpstr>Optimization: Bounding K-gon</vt:lpstr>
      <vt:lpstr>Convex Hull</vt:lpstr>
      <vt:lpstr>Key Concepts</vt:lpstr>
      <vt:lpstr>Key Concepts</vt:lpstr>
      <vt:lpstr>Key Concepts</vt:lpstr>
      <vt:lpstr>Key Concepts</vt:lpstr>
      <vt:lpstr>Optimization: Bounding K-gon</vt:lpstr>
      <vt:lpstr>Optimization: Bounding K-gon</vt:lpstr>
      <vt:lpstr>Optimization: Reducing Memory Access</vt:lpstr>
      <vt:lpstr>Optimization: Reducing Memory Access</vt:lpstr>
      <vt:lpstr>Performance Comparison: Sprite</vt:lpstr>
      <vt:lpstr>Performance Comparison: Ribbon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Coverage Measurement in SPL Tests</dc:title>
  <dc:creator>한 수빈</dc:creator>
  <cp:lastModifiedBy>한수빈</cp:lastModifiedBy>
  <cp:revision>146</cp:revision>
  <dcterms:created xsi:type="dcterms:W3CDTF">2023-01-10T01:53:31Z</dcterms:created>
  <dcterms:modified xsi:type="dcterms:W3CDTF">2023-11-28T06:41:15Z</dcterms:modified>
</cp:coreProperties>
</file>